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video/unknown"/>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5" r:id="rId3"/>
    <p:sldId id="257" r:id="rId4"/>
    <p:sldId id="258" r:id="rId5"/>
    <p:sldId id="262" r:id="rId6"/>
    <p:sldId id="283" r:id="rId7"/>
    <p:sldId id="261" r:id="rId8"/>
    <p:sldId id="260" r:id="rId9"/>
    <p:sldId id="263" r:id="rId10"/>
    <p:sldId id="276" r:id="rId11"/>
    <p:sldId id="278" r:id="rId12"/>
    <p:sldId id="286" r:id="rId13"/>
    <p:sldId id="265" r:id="rId14"/>
    <p:sldId id="277" r:id="rId15"/>
    <p:sldId id="264" r:id="rId16"/>
    <p:sldId id="275" r:id="rId17"/>
    <p:sldId id="279" r:id="rId18"/>
    <p:sldId id="266" r:id="rId19"/>
    <p:sldId id="267" r:id="rId20"/>
    <p:sldId id="280" r:id="rId21"/>
    <p:sldId id="268" r:id="rId22"/>
    <p:sldId id="269" r:id="rId23"/>
    <p:sldId id="270" r:id="rId24"/>
    <p:sldId id="281" r:id="rId25"/>
    <p:sldId id="282" r:id="rId26"/>
    <p:sldId id="272" r:id="rId27"/>
    <p:sldId id="273" r:id="rId28"/>
    <p:sldId id="2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68"/>
  </p:normalViewPr>
  <p:slideViewPr>
    <p:cSldViewPr snapToGrid="0" snapToObjects="1">
      <p:cViewPr varScale="1">
        <p:scale>
          <a:sx n="162" d="100"/>
          <a:sy n="162" d="100"/>
        </p:scale>
        <p:origin x="5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1/17/21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1/17/21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tiff"/><Relationship Id="rId1" Type="http://schemas.microsoft.com/office/2007/relationships/media" Target="../media/media1.tiff"/><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aftermath.com/content/3-bloodborne-pathogen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6666" y="1801404"/>
            <a:ext cx="9712855" cy="3212030"/>
          </a:xfrm>
        </p:spPr>
        <p:txBody>
          <a:bodyPr>
            <a:normAutofit/>
          </a:bodyPr>
          <a:lstStyle/>
          <a:p>
            <a:r>
              <a:rPr lang="en-US" sz="5400" i="1" dirty="0"/>
              <a:t>Welcome to</a:t>
            </a:r>
            <a:br>
              <a:rPr lang="en-US" sz="5400" b="1" dirty="0"/>
            </a:br>
            <a:r>
              <a:rPr lang="en-US" sz="5400" b="1" dirty="0"/>
              <a:t>VENDOR TRAINING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427" y="2119424"/>
            <a:ext cx="3217334" cy="936587"/>
          </a:xfrm>
          <a:prstGeom prst="rect">
            <a:avLst/>
          </a:prstGeom>
        </p:spPr>
      </p:pic>
      <p:pic>
        <p:nvPicPr>
          <p:cNvPr id="5" name="Picture 4" descr="A group of people sitting at desks with computers&#10;&#10;Description automatically generated with low confidence">
            <a:extLst>
              <a:ext uri="{FF2B5EF4-FFF2-40B4-BE49-F238E27FC236}">
                <a16:creationId xmlns:a16="http://schemas.microsoft.com/office/drawing/2014/main" id="{95AF2741-C7F1-A54F-B77B-B9121ED5468E}"/>
              </a:ext>
            </a:extLst>
          </p:cNvPr>
          <p:cNvPicPr>
            <a:picLocks noChangeAspect="1"/>
          </p:cNvPicPr>
          <p:nvPr/>
        </p:nvPicPr>
        <p:blipFill>
          <a:blip r:embed="rId3"/>
          <a:stretch>
            <a:fillRect/>
          </a:stretch>
        </p:blipFill>
        <p:spPr>
          <a:xfrm>
            <a:off x="8765628" y="344197"/>
            <a:ext cx="2957463" cy="1949686"/>
          </a:xfrm>
          <a:prstGeom prst="rect">
            <a:avLst/>
          </a:prstGeom>
        </p:spPr>
      </p:pic>
    </p:spTree>
    <p:extLst>
      <p:ext uri="{BB962C8B-B14F-4D97-AF65-F5344CB8AC3E}">
        <p14:creationId xmlns:p14="http://schemas.microsoft.com/office/powerpoint/2010/main" val="112876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OPERATING ROOM (OR) ETIQUETTE</a:t>
            </a:r>
          </a:p>
        </p:txBody>
      </p:sp>
      <p:sp>
        <p:nvSpPr>
          <p:cNvPr id="3" name="Content Placeholder 2"/>
          <p:cNvSpPr>
            <a:spLocks noGrp="1"/>
          </p:cNvSpPr>
          <p:nvPr>
            <p:ph sz="quarter" idx="13"/>
          </p:nvPr>
        </p:nvSpPr>
        <p:spPr>
          <a:xfrm>
            <a:off x="913775" y="2024192"/>
            <a:ext cx="10363826" cy="4290883"/>
          </a:xfrm>
        </p:spPr>
        <p:txBody>
          <a:bodyPr>
            <a:normAutofit fontScale="85000" lnSpcReduction="10000"/>
          </a:bodyPr>
          <a:lstStyle/>
          <a:p>
            <a:r>
              <a:rPr lang="en-US" dirty="0"/>
              <a:t>Vendors must wear a “vendor tag”</a:t>
            </a:r>
          </a:p>
          <a:p>
            <a:r>
              <a:rPr lang="en-US" dirty="0"/>
              <a:t>Vendors must be in full surgical attire to enter the or suite area</a:t>
            </a:r>
          </a:p>
          <a:p>
            <a:r>
              <a:rPr lang="en-US" dirty="0"/>
              <a:t>Vendors must be attended by or staff at all times in the or suite</a:t>
            </a:r>
          </a:p>
          <a:p>
            <a:r>
              <a:rPr lang="en-US" dirty="0"/>
              <a:t>Vendors cannot enter/stay in the or without perioperative staff</a:t>
            </a:r>
          </a:p>
          <a:p>
            <a:r>
              <a:rPr lang="en-US" dirty="0"/>
              <a:t>Always be aware of your presence relative to sterile field/staff- know what and who is sterile</a:t>
            </a:r>
          </a:p>
          <a:p>
            <a:r>
              <a:rPr lang="en-US" dirty="0"/>
              <a:t>Stay away from the sterile field/sterile personnel as much as possible</a:t>
            </a:r>
          </a:p>
          <a:p>
            <a:r>
              <a:rPr lang="en-US" dirty="0"/>
              <a:t>Minimize movement </a:t>
            </a:r>
            <a:r>
              <a:rPr lang="mr-IN" dirty="0"/>
              <a:t>–</a:t>
            </a:r>
            <a:r>
              <a:rPr lang="en-US" dirty="0"/>
              <a:t> please stay in the area designated by the circulating </a:t>
            </a:r>
            <a:r>
              <a:rPr lang="en-US" dirty="0" err="1"/>
              <a:t>rn</a:t>
            </a:r>
            <a:endParaRPr lang="en-US" dirty="0"/>
          </a:p>
          <a:p>
            <a:r>
              <a:rPr lang="en-US" dirty="0"/>
              <a:t>When approaching the sterile field maintain distance and ask permission of circulating RN to do so. The RN will guide the vendor to ensure sterile field is not contaminated</a:t>
            </a:r>
          </a:p>
          <a:p>
            <a:r>
              <a:rPr lang="en-US" dirty="0"/>
              <a:t>The circulating RN is in charge of the room </a:t>
            </a:r>
            <a:r>
              <a:rPr lang="mr-IN" dirty="0"/>
              <a:t>–</a:t>
            </a:r>
            <a:r>
              <a:rPr lang="en-US" dirty="0"/>
              <a:t> direct questions or concerns to him/her</a:t>
            </a:r>
          </a:p>
        </p:txBody>
      </p:sp>
      <p:pic>
        <p:nvPicPr>
          <p:cNvPr id="5" name="Picture 4" descr="A picture containing text, sign, device&#10;&#10;Description automatically generated">
            <a:extLst>
              <a:ext uri="{FF2B5EF4-FFF2-40B4-BE49-F238E27FC236}">
                <a16:creationId xmlns:a16="http://schemas.microsoft.com/office/drawing/2014/main" id="{732F88F7-A7B2-914D-BA54-6CFCD22B46C7}"/>
              </a:ext>
            </a:extLst>
          </p:cNvPr>
          <p:cNvPicPr>
            <a:picLocks noChangeAspect="1"/>
          </p:cNvPicPr>
          <p:nvPr/>
        </p:nvPicPr>
        <p:blipFill>
          <a:blip r:embed="rId2"/>
          <a:stretch>
            <a:fillRect/>
          </a:stretch>
        </p:blipFill>
        <p:spPr>
          <a:xfrm>
            <a:off x="8772525" y="1949273"/>
            <a:ext cx="3009900" cy="1479727"/>
          </a:xfrm>
          <a:prstGeom prst="rect">
            <a:avLst/>
          </a:prstGeom>
        </p:spPr>
      </p:pic>
    </p:spTree>
    <p:extLst>
      <p:ext uri="{BB962C8B-B14F-4D97-AF65-F5344CB8AC3E}">
        <p14:creationId xmlns:p14="http://schemas.microsoft.com/office/powerpoint/2010/main" val="219116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Clean </a:t>
            </a:r>
            <a:r>
              <a:rPr lang="mr-IN" b="1" dirty="0">
                <a:solidFill>
                  <a:srgbClr val="C00000"/>
                </a:solidFill>
              </a:rPr>
              <a:t>–</a:t>
            </a:r>
            <a:r>
              <a:rPr lang="en-US" b="1" dirty="0">
                <a:solidFill>
                  <a:srgbClr val="C00000"/>
                </a:solidFill>
              </a:rPr>
              <a:t> aseptic - sterile</a:t>
            </a:r>
          </a:p>
        </p:txBody>
      </p:sp>
      <p:pic>
        <p:nvPicPr>
          <p:cNvPr id="4" name="clean-aseptic-sterile">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3348548" y="1915193"/>
            <a:ext cx="5494904" cy="3852326"/>
          </a:xfrm>
        </p:spPr>
      </p:pic>
      <p:pic>
        <p:nvPicPr>
          <p:cNvPr id="5" name="Picture 4" descr="A picture containing person, standing, work-clothing&#10;&#10;Description automatically generated">
            <a:extLst>
              <a:ext uri="{FF2B5EF4-FFF2-40B4-BE49-F238E27FC236}">
                <a16:creationId xmlns:a16="http://schemas.microsoft.com/office/drawing/2014/main" id="{D8E98727-469F-B442-9646-C51E771E50C5}"/>
              </a:ext>
            </a:extLst>
          </p:cNvPr>
          <p:cNvPicPr>
            <a:picLocks noChangeAspect="1"/>
          </p:cNvPicPr>
          <p:nvPr/>
        </p:nvPicPr>
        <p:blipFill>
          <a:blip r:embed="rId5"/>
          <a:stretch>
            <a:fillRect/>
          </a:stretch>
        </p:blipFill>
        <p:spPr>
          <a:xfrm>
            <a:off x="10434588" y="486439"/>
            <a:ext cx="1256328" cy="1860331"/>
          </a:xfrm>
          <a:prstGeom prst="rect">
            <a:avLst/>
          </a:prstGeom>
        </p:spPr>
      </p:pic>
    </p:spTree>
    <p:extLst>
      <p:ext uri="{BB962C8B-B14F-4D97-AF65-F5344CB8AC3E}">
        <p14:creationId xmlns:p14="http://schemas.microsoft.com/office/powerpoint/2010/main" val="131622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F7FD8-C431-CC42-BADF-ACE13FB933BC}"/>
              </a:ext>
            </a:extLst>
          </p:cNvPr>
          <p:cNvSpPr>
            <a:spLocks noGrp="1"/>
          </p:cNvSpPr>
          <p:nvPr>
            <p:ph type="title"/>
          </p:nvPr>
        </p:nvSpPr>
        <p:spPr/>
        <p:txBody>
          <a:bodyPr/>
          <a:lstStyle/>
          <a:p>
            <a:r>
              <a:rPr lang="en-US" b="1" dirty="0">
                <a:solidFill>
                  <a:srgbClr val="C00000"/>
                </a:solidFill>
              </a:rPr>
              <a:t>COVID-19</a:t>
            </a:r>
          </a:p>
        </p:txBody>
      </p:sp>
      <p:sp>
        <p:nvSpPr>
          <p:cNvPr id="3" name="Content Placeholder 2">
            <a:extLst>
              <a:ext uri="{FF2B5EF4-FFF2-40B4-BE49-F238E27FC236}">
                <a16:creationId xmlns:a16="http://schemas.microsoft.com/office/drawing/2014/main" id="{FA60A220-B1FC-FB4C-A68D-6296BD0CBD7E}"/>
              </a:ext>
            </a:extLst>
          </p:cNvPr>
          <p:cNvSpPr>
            <a:spLocks noGrp="1"/>
          </p:cNvSpPr>
          <p:nvPr>
            <p:ph sz="quarter" idx="13"/>
          </p:nvPr>
        </p:nvSpPr>
        <p:spPr/>
        <p:txBody>
          <a:bodyPr/>
          <a:lstStyle/>
          <a:p>
            <a:r>
              <a:rPr lang="en-US" dirty="0"/>
              <a:t>Complete the </a:t>
            </a:r>
            <a:r>
              <a:rPr lang="en-US"/>
              <a:t>registration check-in </a:t>
            </a:r>
            <a:r>
              <a:rPr lang="en-US" dirty="0"/>
              <a:t>with each visit (COVID screening questions and Temp check)</a:t>
            </a:r>
          </a:p>
          <a:p>
            <a:r>
              <a:rPr lang="en-US" dirty="0"/>
              <a:t>A face mask is required while on hospital premises at all times</a:t>
            </a:r>
          </a:p>
          <a:p>
            <a:r>
              <a:rPr lang="en-US" dirty="0"/>
              <a:t>Perform frequent Hand Hygiene (sanitizer or disinfectant)</a:t>
            </a:r>
          </a:p>
          <a:p>
            <a:r>
              <a:rPr lang="en-US" dirty="0"/>
              <a:t>Hand hygiene at a minimum is performed: </a:t>
            </a:r>
          </a:p>
          <a:p>
            <a:pPr lvl="1"/>
            <a:r>
              <a:rPr lang="en-US" dirty="0"/>
              <a:t>before and after any patient care (direct or indirect)</a:t>
            </a:r>
          </a:p>
          <a:p>
            <a:pPr lvl="1"/>
            <a:r>
              <a:rPr lang="en-US" dirty="0"/>
              <a:t>Before and after entering a patient room or care area.</a:t>
            </a:r>
          </a:p>
          <a:p>
            <a:endParaRPr lang="en-US" dirty="0"/>
          </a:p>
        </p:txBody>
      </p:sp>
      <p:pic>
        <p:nvPicPr>
          <p:cNvPr id="4" name="Picture 3">
            <a:extLst>
              <a:ext uri="{FF2B5EF4-FFF2-40B4-BE49-F238E27FC236}">
                <a16:creationId xmlns:a16="http://schemas.microsoft.com/office/drawing/2014/main" id="{07B880A9-BBAD-4244-BC5D-BAC5482E4E14}"/>
              </a:ext>
            </a:extLst>
          </p:cNvPr>
          <p:cNvPicPr>
            <a:picLocks noChangeAspect="1"/>
          </p:cNvPicPr>
          <p:nvPr/>
        </p:nvPicPr>
        <p:blipFill>
          <a:blip r:embed="rId2"/>
          <a:stretch>
            <a:fillRect/>
          </a:stretch>
        </p:blipFill>
        <p:spPr>
          <a:xfrm>
            <a:off x="8032212" y="618516"/>
            <a:ext cx="3896742" cy="1596178"/>
          </a:xfrm>
          <a:prstGeom prst="rect">
            <a:avLst/>
          </a:prstGeom>
        </p:spPr>
      </p:pic>
    </p:spTree>
    <p:extLst>
      <p:ext uri="{BB962C8B-B14F-4D97-AF65-F5344CB8AC3E}">
        <p14:creationId xmlns:p14="http://schemas.microsoft.com/office/powerpoint/2010/main" val="157885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ASEPTIC TECHNIQUE</a:t>
            </a:r>
          </a:p>
        </p:txBody>
      </p:sp>
      <p:sp>
        <p:nvSpPr>
          <p:cNvPr id="3" name="Content Placeholder 2"/>
          <p:cNvSpPr>
            <a:spLocks noGrp="1"/>
          </p:cNvSpPr>
          <p:nvPr>
            <p:ph sz="quarter" idx="13"/>
          </p:nvPr>
        </p:nvSpPr>
        <p:spPr>
          <a:xfrm>
            <a:off x="913775" y="2214694"/>
            <a:ext cx="10363826" cy="3424107"/>
          </a:xfrm>
        </p:spPr>
        <p:txBody>
          <a:bodyPr>
            <a:normAutofit fontScale="92500" lnSpcReduction="20000"/>
          </a:bodyPr>
          <a:lstStyle/>
          <a:p>
            <a:r>
              <a:rPr lang="en-US" dirty="0"/>
              <a:t>A method of performing a procedure as </a:t>
            </a:r>
            <a:r>
              <a:rPr lang="en-US" dirty="0" err="1"/>
              <a:t>sterily</a:t>
            </a:r>
            <a:r>
              <a:rPr lang="en-US" dirty="0"/>
              <a:t> as possible without being in an or room</a:t>
            </a:r>
          </a:p>
          <a:p>
            <a:r>
              <a:rPr lang="en-US" dirty="0"/>
              <a:t>Requires the use of various barriers to prevent the transfer of microorganisms from health care personnel and the environment to the patient during a procedure, by using barriers such as: </a:t>
            </a:r>
          </a:p>
          <a:p>
            <a:pPr marL="812800" indent="-254000"/>
            <a:r>
              <a:rPr lang="en-US" sz="1600" dirty="0"/>
              <a:t>Sterile gloves, gowns, Sterile drapes, Masks </a:t>
            </a:r>
          </a:p>
          <a:p>
            <a:pPr marL="812800" indent="-254000"/>
            <a:r>
              <a:rPr lang="en-US" sz="1600" dirty="0"/>
              <a:t>Antiseptic skin preparation of the patient at the time of the procedure, Sterile instruments, Sterile equipment, Sterile devices </a:t>
            </a:r>
          </a:p>
          <a:p>
            <a:pPr marL="269875" indent="-269875"/>
            <a:r>
              <a:rPr lang="en-US" dirty="0"/>
              <a:t>Only sterile-to-sterile contact is allowed; sterile-to-nonsterile contact must be avoided</a:t>
            </a:r>
            <a:r>
              <a:rPr lang="en-US" sz="1800" dirty="0"/>
              <a:t>. </a:t>
            </a:r>
          </a:p>
        </p:txBody>
      </p:sp>
      <p:pic>
        <p:nvPicPr>
          <p:cNvPr id="5" name="Picture 4" descr="A picture containing person, standing, work-clothing&#10;&#10;Description automatically generated">
            <a:extLst>
              <a:ext uri="{FF2B5EF4-FFF2-40B4-BE49-F238E27FC236}">
                <a16:creationId xmlns:a16="http://schemas.microsoft.com/office/drawing/2014/main" id="{3909813B-604C-7641-9D92-D6D6F6AC1FD0}"/>
              </a:ext>
            </a:extLst>
          </p:cNvPr>
          <p:cNvPicPr>
            <a:picLocks noChangeAspect="1"/>
          </p:cNvPicPr>
          <p:nvPr/>
        </p:nvPicPr>
        <p:blipFill>
          <a:blip r:embed="rId2"/>
          <a:stretch>
            <a:fillRect/>
          </a:stretch>
        </p:blipFill>
        <p:spPr>
          <a:xfrm>
            <a:off x="10662746" y="393777"/>
            <a:ext cx="1229710" cy="1820917"/>
          </a:xfrm>
          <a:prstGeom prst="rect">
            <a:avLst/>
          </a:prstGeom>
        </p:spPr>
      </p:pic>
    </p:spTree>
    <p:extLst>
      <p:ext uri="{BB962C8B-B14F-4D97-AF65-F5344CB8AC3E}">
        <p14:creationId xmlns:p14="http://schemas.microsoft.com/office/powerpoint/2010/main" val="644051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Sterile technique requires</a:t>
            </a:r>
          </a:p>
        </p:txBody>
      </p:sp>
      <p:sp>
        <p:nvSpPr>
          <p:cNvPr id="3" name="Content Placeholder 2"/>
          <p:cNvSpPr>
            <a:spLocks noGrp="1"/>
          </p:cNvSpPr>
          <p:nvPr>
            <p:ph sz="quarter" idx="13"/>
          </p:nvPr>
        </p:nvSpPr>
        <p:spPr>
          <a:xfrm>
            <a:off x="913775" y="2011492"/>
            <a:ext cx="10363826" cy="3932108"/>
          </a:xfrm>
        </p:spPr>
        <p:txBody>
          <a:bodyPr>
            <a:normAutofit fontScale="77500" lnSpcReduction="20000"/>
          </a:bodyPr>
          <a:lstStyle/>
          <a:p>
            <a:endParaRPr lang="en-US" dirty="0"/>
          </a:p>
          <a:p>
            <a:r>
              <a:rPr lang="en-US" dirty="0"/>
              <a:t>Sterile means free of germs.  For a procedure to be considered sterile the people and equipment/supplies used must be sterile in a dedicated disinfected area, and anything interacting with the sterile field must be sterile as well.  Sterile technique requires:</a:t>
            </a:r>
          </a:p>
          <a:p>
            <a:pPr marL="1497013" indent="-241300"/>
            <a:r>
              <a:rPr lang="en-US" dirty="0"/>
              <a:t>A dedicated room </a:t>
            </a:r>
            <a:r>
              <a:rPr lang="mr-IN" dirty="0"/>
              <a:t>–</a:t>
            </a:r>
            <a:r>
              <a:rPr lang="en-US" dirty="0"/>
              <a:t> high level of cleanliness/disinfection</a:t>
            </a:r>
          </a:p>
          <a:p>
            <a:pPr marL="1497013" indent="-241300"/>
            <a:r>
              <a:rPr lang="en-US" dirty="0"/>
              <a:t>Hair cap and mask</a:t>
            </a:r>
          </a:p>
          <a:p>
            <a:pPr marL="1497013" indent="-241300"/>
            <a:r>
              <a:rPr lang="en-US" dirty="0"/>
              <a:t>Sterile hand wash</a:t>
            </a:r>
          </a:p>
          <a:p>
            <a:pPr marL="1497013" indent="-241300"/>
            <a:r>
              <a:rPr lang="en-US" dirty="0"/>
              <a:t>Sterile operative field, supplies, instruments</a:t>
            </a:r>
          </a:p>
          <a:p>
            <a:pPr marL="1497013" indent="-241300"/>
            <a:r>
              <a:rPr lang="en-US" dirty="0"/>
              <a:t>Sterile gown, gloves</a:t>
            </a:r>
          </a:p>
          <a:p>
            <a:pPr marL="1497013" indent="-241300"/>
            <a:r>
              <a:rPr lang="en-US" dirty="0"/>
              <a:t>Sterile prep</a:t>
            </a:r>
          </a:p>
          <a:p>
            <a:pPr marL="1497013" indent="-241300"/>
            <a:r>
              <a:rPr lang="en-US" dirty="0"/>
              <a:t>Maintenance of sterile field, staff, instruments and supplies</a:t>
            </a:r>
          </a:p>
        </p:txBody>
      </p:sp>
      <p:pic>
        <p:nvPicPr>
          <p:cNvPr id="4" name="Picture 3" descr="A picture containing person, standing, work-clothing&#10;&#10;Description automatically generated">
            <a:extLst>
              <a:ext uri="{FF2B5EF4-FFF2-40B4-BE49-F238E27FC236}">
                <a16:creationId xmlns:a16="http://schemas.microsoft.com/office/drawing/2014/main" id="{E7BD5B6B-1310-4E41-902C-1B7B32C51F8D}"/>
              </a:ext>
            </a:extLst>
          </p:cNvPr>
          <p:cNvPicPr>
            <a:picLocks noChangeAspect="1"/>
          </p:cNvPicPr>
          <p:nvPr/>
        </p:nvPicPr>
        <p:blipFill>
          <a:blip r:embed="rId2"/>
          <a:stretch>
            <a:fillRect/>
          </a:stretch>
        </p:blipFill>
        <p:spPr>
          <a:xfrm>
            <a:off x="10662746" y="393777"/>
            <a:ext cx="1229710" cy="1820917"/>
          </a:xfrm>
          <a:prstGeom prst="rect">
            <a:avLst/>
          </a:prstGeom>
        </p:spPr>
      </p:pic>
    </p:spTree>
    <p:extLst>
      <p:ext uri="{BB962C8B-B14F-4D97-AF65-F5344CB8AC3E}">
        <p14:creationId xmlns:p14="http://schemas.microsoft.com/office/powerpoint/2010/main" val="539880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Sterile Field(s)</a:t>
            </a:r>
          </a:p>
        </p:txBody>
      </p:sp>
      <p:sp>
        <p:nvSpPr>
          <p:cNvPr id="3" name="Content Placeholder 2"/>
          <p:cNvSpPr>
            <a:spLocks noGrp="1"/>
          </p:cNvSpPr>
          <p:nvPr>
            <p:ph sz="quarter" idx="13"/>
          </p:nvPr>
        </p:nvSpPr>
        <p:spPr/>
        <p:txBody>
          <a:bodyPr>
            <a:normAutofit fontScale="92500" lnSpcReduction="20000"/>
          </a:bodyPr>
          <a:lstStyle/>
          <a:p>
            <a:r>
              <a:rPr lang="en-US" b="1" dirty="0"/>
              <a:t>Sterile field</a:t>
            </a:r>
            <a:r>
              <a:rPr lang="en-US" dirty="0"/>
              <a:t>: The or table and any table/surface on which sterile instruments/equipment are open are considered sterile</a:t>
            </a:r>
          </a:p>
          <a:p>
            <a:r>
              <a:rPr lang="en-US" b="1" dirty="0"/>
              <a:t>Sterile Staff</a:t>
            </a:r>
            <a:r>
              <a:rPr lang="en-US" dirty="0"/>
              <a:t>: The surgeon, assistants and </a:t>
            </a:r>
            <a:r>
              <a:rPr lang="en-US" dirty="0" err="1"/>
              <a:t>srcub</a:t>
            </a:r>
            <a:r>
              <a:rPr lang="en-US" dirty="0"/>
              <a:t> techs are considered sterile</a:t>
            </a:r>
          </a:p>
          <a:p>
            <a:r>
              <a:rPr lang="en-US" b="1" dirty="0"/>
              <a:t>Non-sterile staff</a:t>
            </a:r>
            <a:r>
              <a:rPr lang="en-US" dirty="0"/>
              <a:t>: anesthesia, circulating </a:t>
            </a:r>
            <a:r>
              <a:rPr lang="en-US" dirty="0" err="1"/>
              <a:t>rn</a:t>
            </a:r>
            <a:r>
              <a:rPr lang="en-US" dirty="0"/>
              <a:t>, rad tech, vendor, visitors</a:t>
            </a:r>
          </a:p>
          <a:p>
            <a:r>
              <a:rPr lang="en-US" dirty="0"/>
              <a:t>Only sterile staff can touch sterile fields/areas</a:t>
            </a:r>
          </a:p>
          <a:p>
            <a:r>
              <a:rPr lang="en-US" dirty="0"/>
              <a:t>Any non-sterile staff must keep a </a:t>
            </a:r>
            <a:r>
              <a:rPr lang="en-US" b="1" dirty="0">
                <a:solidFill>
                  <a:srgbClr val="C00000"/>
                </a:solidFill>
              </a:rPr>
              <a:t>2-3ft</a:t>
            </a:r>
            <a:r>
              <a:rPr lang="en-US" dirty="0">
                <a:solidFill>
                  <a:srgbClr val="C00000"/>
                </a:solidFill>
              </a:rPr>
              <a:t> </a:t>
            </a:r>
            <a:r>
              <a:rPr lang="en-US" b="1" dirty="0">
                <a:solidFill>
                  <a:srgbClr val="C00000"/>
                </a:solidFill>
              </a:rPr>
              <a:t>distance/spac</a:t>
            </a:r>
            <a:r>
              <a:rPr lang="en-US" dirty="0">
                <a:solidFill>
                  <a:srgbClr val="C00000"/>
                </a:solidFill>
              </a:rPr>
              <a:t>e </a:t>
            </a:r>
            <a:r>
              <a:rPr lang="en-US" dirty="0"/>
              <a:t>between themselves and sterile staff and sterile fields/tables</a:t>
            </a:r>
          </a:p>
          <a:p>
            <a:r>
              <a:rPr lang="en-US" dirty="0"/>
              <a:t>When passing by a sterile field or person - always face them-keep them in site and keep a safe distance to avoid touching anything sterile (touching = contamination)</a:t>
            </a:r>
          </a:p>
        </p:txBody>
      </p:sp>
      <p:pic>
        <p:nvPicPr>
          <p:cNvPr id="4" name="Picture 3" descr="A picture containing person, standing, work-clothing&#10;&#10;Description automatically generated">
            <a:extLst>
              <a:ext uri="{FF2B5EF4-FFF2-40B4-BE49-F238E27FC236}">
                <a16:creationId xmlns:a16="http://schemas.microsoft.com/office/drawing/2014/main" id="{0E0B8B88-182A-BF42-BC9C-41F7AF8C0B63}"/>
              </a:ext>
            </a:extLst>
          </p:cNvPr>
          <p:cNvPicPr>
            <a:picLocks noChangeAspect="1"/>
          </p:cNvPicPr>
          <p:nvPr/>
        </p:nvPicPr>
        <p:blipFill>
          <a:blip r:embed="rId2"/>
          <a:stretch>
            <a:fillRect/>
          </a:stretch>
        </p:blipFill>
        <p:spPr>
          <a:xfrm>
            <a:off x="10662746" y="393777"/>
            <a:ext cx="1229710" cy="1820917"/>
          </a:xfrm>
          <a:prstGeom prst="rect">
            <a:avLst/>
          </a:prstGeom>
        </p:spPr>
      </p:pic>
    </p:spTree>
    <p:extLst>
      <p:ext uri="{BB962C8B-B14F-4D97-AF65-F5344CB8AC3E}">
        <p14:creationId xmlns:p14="http://schemas.microsoft.com/office/powerpoint/2010/main" val="583163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STERILE FIELD(s)</a:t>
            </a:r>
          </a:p>
        </p:txBody>
      </p:sp>
      <p:sp>
        <p:nvSpPr>
          <p:cNvPr id="3" name="Content Placeholder 2"/>
          <p:cNvSpPr>
            <a:spLocks noGrp="1"/>
          </p:cNvSpPr>
          <p:nvPr>
            <p:ph sz="quarter" idx="13"/>
          </p:nvPr>
        </p:nvSpPr>
        <p:spPr/>
        <p:txBody>
          <a:bodyPr/>
          <a:lstStyle/>
          <a:p>
            <a:r>
              <a:rPr lang="en-US" dirty="0"/>
              <a:t>Only sterile items-supplies can be put on a sterile field</a:t>
            </a:r>
          </a:p>
          <a:p>
            <a:r>
              <a:rPr lang="en-US" dirty="0"/>
              <a:t>Only Sterile staff can touch sterile things</a:t>
            </a:r>
          </a:p>
          <a:p>
            <a:r>
              <a:rPr lang="en-US" dirty="0"/>
              <a:t>Sterile staff work only in a sterile field</a:t>
            </a:r>
          </a:p>
          <a:p>
            <a:r>
              <a:rPr lang="en-US" dirty="0"/>
              <a:t>Non-sterile staff can not touch sterile staff or sterile field</a:t>
            </a:r>
          </a:p>
          <a:p>
            <a:r>
              <a:rPr lang="en-US" dirty="0"/>
              <a:t>If a sterile field/staff is contaminated the team must be informed immediately</a:t>
            </a:r>
          </a:p>
        </p:txBody>
      </p:sp>
      <p:pic>
        <p:nvPicPr>
          <p:cNvPr id="4" name="Picture 3" descr="A picture containing person, standing, work-clothing&#10;&#10;Description automatically generated">
            <a:extLst>
              <a:ext uri="{FF2B5EF4-FFF2-40B4-BE49-F238E27FC236}">
                <a16:creationId xmlns:a16="http://schemas.microsoft.com/office/drawing/2014/main" id="{846AA787-33F8-EE45-B4FD-2CFC61F02440}"/>
              </a:ext>
            </a:extLst>
          </p:cNvPr>
          <p:cNvPicPr>
            <a:picLocks noChangeAspect="1"/>
          </p:cNvPicPr>
          <p:nvPr/>
        </p:nvPicPr>
        <p:blipFill>
          <a:blip r:embed="rId2"/>
          <a:stretch>
            <a:fillRect/>
          </a:stretch>
        </p:blipFill>
        <p:spPr>
          <a:xfrm>
            <a:off x="10662746" y="393777"/>
            <a:ext cx="1229710" cy="1820917"/>
          </a:xfrm>
          <a:prstGeom prst="rect">
            <a:avLst/>
          </a:prstGeom>
        </p:spPr>
      </p:pic>
    </p:spTree>
    <p:extLst>
      <p:ext uri="{BB962C8B-B14F-4D97-AF65-F5344CB8AC3E}">
        <p14:creationId xmlns:p14="http://schemas.microsoft.com/office/powerpoint/2010/main" val="1365086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Sterile packages / supplies / instruments</a:t>
            </a:r>
          </a:p>
        </p:txBody>
      </p:sp>
      <p:sp>
        <p:nvSpPr>
          <p:cNvPr id="3" name="Content Placeholder 2"/>
          <p:cNvSpPr>
            <a:spLocks noGrp="1"/>
          </p:cNvSpPr>
          <p:nvPr>
            <p:ph sz="quarter" idx="13"/>
          </p:nvPr>
        </p:nvSpPr>
        <p:spPr>
          <a:xfrm>
            <a:off x="914400" y="2214694"/>
            <a:ext cx="10363826" cy="3424107"/>
          </a:xfrm>
        </p:spPr>
        <p:txBody>
          <a:bodyPr>
            <a:normAutofit lnSpcReduction="10000"/>
          </a:bodyPr>
          <a:lstStyle/>
          <a:p>
            <a:r>
              <a:rPr lang="en-US" dirty="0"/>
              <a:t>Only an or </a:t>
            </a:r>
            <a:r>
              <a:rPr lang="en-US" dirty="0" err="1"/>
              <a:t>rn</a:t>
            </a:r>
            <a:r>
              <a:rPr lang="en-US" dirty="0"/>
              <a:t> may open sterile packages / supplies</a:t>
            </a:r>
          </a:p>
          <a:p>
            <a:r>
              <a:rPr lang="en-US" dirty="0"/>
              <a:t>Only an or </a:t>
            </a:r>
            <a:r>
              <a:rPr lang="en-US" dirty="0" err="1"/>
              <a:t>rn</a:t>
            </a:r>
            <a:r>
              <a:rPr lang="en-US" dirty="0"/>
              <a:t> interacts with sterile staff and sterile field</a:t>
            </a:r>
          </a:p>
          <a:p>
            <a:r>
              <a:rPr lang="en-US" dirty="0"/>
              <a:t>If a vendor needs to approach the sterile field he/she needs permission to approach from circulating </a:t>
            </a:r>
            <a:r>
              <a:rPr lang="en-US" dirty="0" err="1"/>
              <a:t>rn</a:t>
            </a:r>
            <a:r>
              <a:rPr lang="en-US" dirty="0"/>
              <a:t> </a:t>
            </a:r>
            <a:r>
              <a:rPr lang="mr-IN" dirty="0"/>
              <a:t>–</a:t>
            </a:r>
            <a:r>
              <a:rPr lang="en-US" dirty="0"/>
              <a:t> the </a:t>
            </a:r>
            <a:r>
              <a:rPr lang="en-US" dirty="0" err="1"/>
              <a:t>rn</a:t>
            </a:r>
            <a:r>
              <a:rPr lang="en-US" dirty="0"/>
              <a:t> will ensure the vendor is safely moving near the sterile field/staff.</a:t>
            </a:r>
          </a:p>
          <a:p>
            <a:r>
              <a:rPr lang="en-US" dirty="0"/>
              <a:t>All equipment brought into the room must be disinfected prior to entry.</a:t>
            </a:r>
          </a:p>
          <a:p>
            <a:r>
              <a:rPr lang="en-US" dirty="0"/>
              <a:t>All sterile supplies/packages/instruments are inspected for integrity, sterility and expiration dates prior to opening/using</a:t>
            </a:r>
          </a:p>
        </p:txBody>
      </p:sp>
      <p:pic>
        <p:nvPicPr>
          <p:cNvPr id="4" name="Picture 3" descr="A picture containing person, standing, work-clothing&#10;&#10;Description automatically generated">
            <a:extLst>
              <a:ext uri="{FF2B5EF4-FFF2-40B4-BE49-F238E27FC236}">
                <a16:creationId xmlns:a16="http://schemas.microsoft.com/office/drawing/2014/main" id="{5EE0DBCA-0F5B-6446-997F-B2E4BE46EE41}"/>
              </a:ext>
            </a:extLst>
          </p:cNvPr>
          <p:cNvPicPr>
            <a:picLocks noChangeAspect="1"/>
          </p:cNvPicPr>
          <p:nvPr/>
        </p:nvPicPr>
        <p:blipFill>
          <a:blip r:embed="rId2"/>
          <a:stretch>
            <a:fillRect/>
          </a:stretch>
        </p:blipFill>
        <p:spPr>
          <a:xfrm>
            <a:off x="10662746" y="393777"/>
            <a:ext cx="1229710" cy="1820917"/>
          </a:xfrm>
          <a:prstGeom prst="rect">
            <a:avLst/>
          </a:prstGeom>
        </p:spPr>
      </p:pic>
    </p:spTree>
    <p:extLst>
      <p:ext uri="{BB962C8B-B14F-4D97-AF65-F5344CB8AC3E}">
        <p14:creationId xmlns:p14="http://schemas.microsoft.com/office/powerpoint/2010/main" val="1454302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SURGICAL ATTIRE</a:t>
            </a:r>
          </a:p>
        </p:txBody>
      </p:sp>
      <p:sp>
        <p:nvSpPr>
          <p:cNvPr id="3" name="Content Placeholder 2"/>
          <p:cNvSpPr>
            <a:spLocks noGrp="1"/>
          </p:cNvSpPr>
          <p:nvPr>
            <p:ph sz="quarter" idx="13"/>
          </p:nvPr>
        </p:nvSpPr>
        <p:spPr>
          <a:xfrm>
            <a:off x="913775" y="2052766"/>
            <a:ext cx="10363826" cy="4019421"/>
          </a:xfrm>
        </p:spPr>
        <p:txBody>
          <a:bodyPr>
            <a:normAutofit lnSpcReduction="10000"/>
          </a:bodyPr>
          <a:lstStyle/>
          <a:p>
            <a:r>
              <a:rPr lang="en-US" dirty="0"/>
              <a:t>Vendors and visitors must be in surgical attire to enter OR suite area</a:t>
            </a:r>
          </a:p>
          <a:p>
            <a:r>
              <a:rPr lang="en-US" dirty="0"/>
              <a:t>Basic Surgical attire consists of:</a:t>
            </a:r>
          </a:p>
          <a:p>
            <a:pPr lvl="1"/>
            <a:r>
              <a:rPr lang="en-US" dirty="0"/>
              <a:t>Hair cap</a:t>
            </a:r>
          </a:p>
          <a:p>
            <a:pPr lvl="1"/>
            <a:r>
              <a:rPr lang="en-US" dirty="0"/>
              <a:t>Mask</a:t>
            </a:r>
          </a:p>
          <a:p>
            <a:pPr lvl="1"/>
            <a:r>
              <a:rPr lang="en-US" dirty="0"/>
              <a:t>Mish surgical scrubs</a:t>
            </a:r>
          </a:p>
          <a:p>
            <a:pPr lvl="1"/>
            <a:r>
              <a:rPr lang="en-US" dirty="0"/>
              <a:t>If will not be wearing surgical scrubs must wear a gown covering clothing.  Scrubs preferred.</a:t>
            </a:r>
          </a:p>
          <a:p>
            <a:pPr lvl="1"/>
            <a:r>
              <a:rPr lang="en-US" dirty="0"/>
              <a:t>Shoe covers</a:t>
            </a:r>
          </a:p>
          <a:p>
            <a:pPr marL="236538" lvl="1" indent="-203200"/>
            <a:r>
              <a:rPr lang="en-US" dirty="0"/>
              <a:t>Prior to entering the or suite, hand hygiene is performed</a:t>
            </a:r>
          </a:p>
          <a:p>
            <a:pPr marL="236538" lvl="1" indent="-203200"/>
            <a:r>
              <a:rPr lang="en-US" dirty="0"/>
              <a:t>After leaving the or suite; mask, and shoe covers are discarded in regular trash</a:t>
            </a:r>
          </a:p>
          <a:p>
            <a:pPr lvl="1"/>
            <a:endParaRPr lang="en-US" dirty="0"/>
          </a:p>
        </p:txBody>
      </p:sp>
      <p:pic>
        <p:nvPicPr>
          <p:cNvPr id="4" name="Picture 3" descr="A picture containing person, standing, work-clothing&#10;&#10;Description automatically generated">
            <a:extLst>
              <a:ext uri="{FF2B5EF4-FFF2-40B4-BE49-F238E27FC236}">
                <a16:creationId xmlns:a16="http://schemas.microsoft.com/office/drawing/2014/main" id="{20D606E2-F31D-EB4A-B41E-0CE0E16B8F90}"/>
              </a:ext>
            </a:extLst>
          </p:cNvPr>
          <p:cNvPicPr>
            <a:picLocks noChangeAspect="1"/>
          </p:cNvPicPr>
          <p:nvPr/>
        </p:nvPicPr>
        <p:blipFill>
          <a:blip r:embed="rId2"/>
          <a:stretch>
            <a:fillRect/>
          </a:stretch>
        </p:blipFill>
        <p:spPr>
          <a:xfrm>
            <a:off x="10662746" y="393777"/>
            <a:ext cx="1229710" cy="1820917"/>
          </a:xfrm>
          <a:prstGeom prst="rect">
            <a:avLst/>
          </a:prstGeom>
        </p:spPr>
      </p:pic>
    </p:spTree>
    <p:extLst>
      <p:ext uri="{BB962C8B-B14F-4D97-AF65-F5344CB8AC3E}">
        <p14:creationId xmlns:p14="http://schemas.microsoft.com/office/powerpoint/2010/main" val="1724872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UNIVERSAL PRECAUTIONS</a:t>
            </a:r>
          </a:p>
        </p:txBody>
      </p:sp>
      <p:sp>
        <p:nvSpPr>
          <p:cNvPr id="3" name="Content Placeholder 2"/>
          <p:cNvSpPr>
            <a:spLocks noGrp="1"/>
          </p:cNvSpPr>
          <p:nvPr>
            <p:ph sz="quarter" idx="13"/>
          </p:nvPr>
        </p:nvSpPr>
        <p:spPr>
          <a:xfrm>
            <a:off x="914400" y="2045359"/>
            <a:ext cx="10363826" cy="4169704"/>
          </a:xfrm>
        </p:spPr>
        <p:txBody>
          <a:bodyPr>
            <a:normAutofit fontScale="77500" lnSpcReduction="20000"/>
          </a:bodyPr>
          <a:lstStyle/>
          <a:p>
            <a:r>
              <a:rPr lang="en-US" dirty="0"/>
              <a:t>OSHA definition:  treat all human blood and body fluids as if they contain </a:t>
            </a:r>
            <a:r>
              <a:rPr lang="en-US" b="1" dirty="0" err="1"/>
              <a:t>bloodborne</a:t>
            </a:r>
            <a:r>
              <a:rPr lang="en-US" b="1" dirty="0"/>
              <a:t> pathogens</a:t>
            </a:r>
            <a:r>
              <a:rPr lang="en-US" dirty="0"/>
              <a:t>. </a:t>
            </a:r>
            <a:r>
              <a:rPr lang="en-US" dirty="0">
                <a:hlinkClick r:id="rId2" tooltip="Bloodborne pathogens"/>
              </a:rPr>
              <a:t>Bloodborne pathogens</a:t>
            </a:r>
            <a:r>
              <a:rPr lang="en-US" dirty="0"/>
              <a:t> are microorganisms found in human blood that can cause disease.</a:t>
            </a:r>
          </a:p>
          <a:p>
            <a:r>
              <a:rPr lang="en-US" dirty="0"/>
              <a:t>ASSUME ALL body fluids are contaminated </a:t>
            </a:r>
            <a:r>
              <a:rPr lang="en-US" sz="1500" dirty="0"/>
              <a:t>(blood, urine, sputum</a:t>
            </a:r>
            <a:r>
              <a:rPr lang="mr-IN" sz="1500" dirty="0"/>
              <a:t>……</a:t>
            </a:r>
            <a:r>
              <a:rPr lang="en-US" sz="1500" dirty="0"/>
              <a:t>)</a:t>
            </a:r>
          </a:p>
          <a:p>
            <a:r>
              <a:rPr lang="en-US" dirty="0"/>
              <a:t>Handle all body fluids as if they are contaminated</a:t>
            </a:r>
          </a:p>
          <a:p>
            <a:r>
              <a:rPr lang="en-US" dirty="0"/>
              <a:t>As a vendor do not touch body fluids</a:t>
            </a:r>
          </a:p>
          <a:p>
            <a:r>
              <a:rPr lang="en-US" dirty="0"/>
              <a:t>All body fluids / tissues are disposed of in red biohazardous waste bags</a:t>
            </a:r>
          </a:p>
          <a:p>
            <a:r>
              <a:rPr lang="en-US" dirty="0"/>
              <a:t>If a vendor or visitor touch any body fluids - please immediately inform the circulating </a:t>
            </a:r>
            <a:r>
              <a:rPr lang="en-US" dirty="0" err="1"/>
              <a:t>rn</a:t>
            </a:r>
            <a:r>
              <a:rPr lang="en-US" dirty="0"/>
              <a:t> </a:t>
            </a:r>
          </a:p>
          <a:p>
            <a:r>
              <a:rPr lang="en-US" dirty="0"/>
              <a:t>To minimize exposure everyone must where universal precautions or protective barriers such as:</a:t>
            </a:r>
          </a:p>
          <a:p>
            <a:pPr lvl="1"/>
            <a:r>
              <a:rPr lang="en-US" dirty="0"/>
              <a:t>Gloves, face shields, eye goggles, face mask</a:t>
            </a:r>
          </a:p>
          <a:p>
            <a:pPr lvl="1"/>
            <a:r>
              <a:rPr lang="en-US" dirty="0"/>
              <a:t>Wash hands before and after wearing gloves</a:t>
            </a:r>
          </a:p>
          <a:p>
            <a:pPr lvl="1"/>
            <a:r>
              <a:rPr lang="en-US" dirty="0"/>
              <a:t>Wash hands before and after patient contact</a:t>
            </a:r>
          </a:p>
        </p:txBody>
      </p:sp>
      <p:pic>
        <p:nvPicPr>
          <p:cNvPr id="5" name="Picture 4" descr="Shape&#10;&#10;Description automatically generated with medium confidence">
            <a:extLst>
              <a:ext uri="{FF2B5EF4-FFF2-40B4-BE49-F238E27FC236}">
                <a16:creationId xmlns:a16="http://schemas.microsoft.com/office/drawing/2014/main" id="{CD767459-69BD-ED4A-B07C-48628D7E3F2A}"/>
              </a:ext>
            </a:extLst>
          </p:cNvPr>
          <p:cNvPicPr>
            <a:picLocks noChangeAspect="1"/>
          </p:cNvPicPr>
          <p:nvPr/>
        </p:nvPicPr>
        <p:blipFill>
          <a:blip r:embed="rId3"/>
          <a:stretch>
            <a:fillRect/>
          </a:stretch>
        </p:blipFill>
        <p:spPr>
          <a:xfrm>
            <a:off x="10496550" y="545884"/>
            <a:ext cx="1363608" cy="1668810"/>
          </a:xfrm>
          <a:prstGeom prst="rect">
            <a:avLst/>
          </a:prstGeom>
        </p:spPr>
      </p:pic>
    </p:spTree>
    <p:extLst>
      <p:ext uri="{BB962C8B-B14F-4D97-AF65-F5344CB8AC3E}">
        <p14:creationId xmlns:p14="http://schemas.microsoft.com/office/powerpoint/2010/main" val="1464426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introduction</a:t>
            </a:r>
          </a:p>
        </p:txBody>
      </p:sp>
      <p:sp>
        <p:nvSpPr>
          <p:cNvPr id="3" name="Content Placeholder 2"/>
          <p:cNvSpPr>
            <a:spLocks noGrp="1"/>
          </p:cNvSpPr>
          <p:nvPr>
            <p:ph sz="quarter" idx="13"/>
          </p:nvPr>
        </p:nvSpPr>
        <p:spPr>
          <a:xfrm>
            <a:off x="914399" y="2083313"/>
            <a:ext cx="10363826" cy="3424107"/>
          </a:xfrm>
        </p:spPr>
        <p:txBody>
          <a:bodyPr>
            <a:normAutofit fontScale="92500" lnSpcReduction="20000"/>
          </a:bodyPr>
          <a:lstStyle/>
          <a:p>
            <a:pPr marL="0" indent="0" algn="ctr">
              <a:buNone/>
            </a:pPr>
            <a:r>
              <a:rPr lang="en-US" i="1" dirty="0"/>
              <a:t>the operating room / PROCEDURE ROOMS is a highly restricted area that is subject to many laws, regulations, and professional guidelines.  </a:t>
            </a:r>
          </a:p>
          <a:p>
            <a:pPr marL="0" indent="0" algn="ctr">
              <a:buNone/>
            </a:pPr>
            <a:r>
              <a:rPr lang="en-US" i="1" dirty="0"/>
              <a:t>it is important for you to understand how to work in and around this unique environment. </a:t>
            </a:r>
          </a:p>
          <a:p>
            <a:pPr marL="0" indent="0">
              <a:buNone/>
            </a:pPr>
            <a:r>
              <a:rPr lang="en-US"/>
              <a:t>This training </a:t>
            </a:r>
            <a:r>
              <a:rPr lang="en-US" dirty="0"/>
              <a:t>will provide you with the information you will need to successfully and safely fulfill your responsibilities in the OR/procedure room, while protecting yourself and the safety and rights of OUR patients and staff.  Following the suggestions in this program will also help you build rapport with the OR team, which in turn can result in becoming an important source of technical support for you and your product.</a:t>
            </a:r>
          </a:p>
        </p:txBody>
      </p:sp>
      <p:pic>
        <p:nvPicPr>
          <p:cNvPr id="5" name="Picture 4" descr="A picture containing text, indoor, person, close&#10;&#10;Description automatically generated">
            <a:extLst>
              <a:ext uri="{FF2B5EF4-FFF2-40B4-BE49-F238E27FC236}">
                <a16:creationId xmlns:a16="http://schemas.microsoft.com/office/drawing/2014/main" id="{505B204A-171E-9847-9E2F-16E26C3B885F}"/>
              </a:ext>
            </a:extLst>
          </p:cNvPr>
          <p:cNvPicPr>
            <a:picLocks noChangeAspect="1"/>
          </p:cNvPicPr>
          <p:nvPr/>
        </p:nvPicPr>
        <p:blipFill>
          <a:blip r:embed="rId2"/>
          <a:stretch>
            <a:fillRect/>
          </a:stretch>
        </p:blipFill>
        <p:spPr>
          <a:xfrm>
            <a:off x="9120238" y="714375"/>
            <a:ext cx="2709811" cy="1136227"/>
          </a:xfrm>
          <a:prstGeom prst="rect">
            <a:avLst/>
          </a:prstGeom>
        </p:spPr>
      </p:pic>
    </p:spTree>
    <p:extLst>
      <p:ext uri="{BB962C8B-B14F-4D97-AF65-F5344CB8AC3E}">
        <p14:creationId xmlns:p14="http://schemas.microsoft.com/office/powerpoint/2010/main" val="1283139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UNIVERSAL PRECAUTIONS</a:t>
            </a:r>
          </a:p>
        </p:txBody>
      </p:sp>
      <p:sp>
        <p:nvSpPr>
          <p:cNvPr id="3" name="Content Placeholder 2"/>
          <p:cNvSpPr>
            <a:spLocks noGrp="1"/>
          </p:cNvSpPr>
          <p:nvPr>
            <p:ph sz="quarter" idx="13"/>
          </p:nvPr>
        </p:nvSpPr>
        <p:spPr>
          <a:xfrm>
            <a:off x="913775" y="2067054"/>
            <a:ext cx="10363826" cy="3933696"/>
          </a:xfrm>
        </p:spPr>
        <p:txBody>
          <a:bodyPr>
            <a:normAutofit fontScale="85000" lnSpcReduction="20000"/>
          </a:bodyPr>
          <a:lstStyle/>
          <a:p>
            <a:r>
              <a:rPr lang="en-US" dirty="0"/>
              <a:t>Body fluids / tissue are considered biohazardous waste and should be disposed of in red biohazardous bags or biohazardous </a:t>
            </a:r>
            <a:r>
              <a:rPr lang="en-US"/>
              <a:t>labeled containers.</a:t>
            </a:r>
            <a:endParaRPr lang="en-US" dirty="0"/>
          </a:p>
          <a:p>
            <a:r>
              <a:rPr lang="en-US" b="1" dirty="0"/>
              <a:t>Methods of contact:</a:t>
            </a:r>
          </a:p>
          <a:p>
            <a:pPr marL="812800" indent="-254000"/>
            <a:r>
              <a:rPr lang="en-US" b="1" dirty="0"/>
              <a:t>Direct contact</a:t>
            </a:r>
            <a:r>
              <a:rPr lang="en-US" dirty="0"/>
              <a:t>. Infected blood or body fluid from one person enters another person’s body at a correct entry site, such as infected blood splashing in the eye.</a:t>
            </a:r>
          </a:p>
          <a:p>
            <a:pPr marL="812800" indent="-254000"/>
            <a:r>
              <a:rPr lang="en-US" b="1" dirty="0"/>
              <a:t>Indirect contact</a:t>
            </a:r>
            <a:r>
              <a:rPr lang="en-US" dirty="0"/>
              <a:t>. A person’s skin touches an object that contains the blood or body fluid of an infected person, such as picking up soiled dressings contaminated with an infected person’s blood or body fluid.</a:t>
            </a:r>
          </a:p>
          <a:p>
            <a:pPr marL="812800" indent="-254000"/>
            <a:r>
              <a:rPr lang="en-US" b="1" dirty="0"/>
              <a:t>Respiratory droplet transmission</a:t>
            </a:r>
            <a:r>
              <a:rPr lang="en-US" dirty="0"/>
              <a:t>. A person inhales droplets from an infected person, such as through a cough or sneeze.</a:t>
            </a:r>
          </a:p>
          <a:p>
            <a:pPr marL="812800" indent="-254000"/>
            <a:r>
              <a:rPr lang="en-US" b="1" dirty="0"/>
              <a:t>Vector-borne transmission</a:t>
            </a:r>
            <a:r>
              <a:rPr lang="en-US" dirty="0"/>
              <a:t>. A person’s skin is penetrated by an infectious source, such as an insect bite.</a:t>
            </a:r>
          </a:p>
        </p:txBody>
      </p:sp>
      <p:pic>
        <p:nvPicPr>
          <p:cNvPr id="4" name="Picture 3" descr="Shape&#10;&#10;Description automatically generated with medium confidence">
            <a:extLst>
              <a:ext uri="{FF2B5EF4-FFF2-40B4-BE49-F238E27FC236}">
                <a16:creationId xmlns:a16="http://schemas.microsoft.com/office/drawing/2014/main" id="{8AA72B0F-E5DD-C946-BD0D-131884E3B25C}"/>
              </a:ext>
            </a:extLst>
          </p:cNvPr>
          <p:cNvPicPr>
            <a:picLocks noChangeAspect="1"/>
          </p:cNvPicPr>
          <p:nvPr/>
        </p:nvPicPr>
        <p:blipFill>
          <a:blip r:embed="rId2"/>
          <a:stretch>
            <a:fillRect/>
          </a:stretch>
        </p:blipFill>
        <p:spPr>
          <a:xfrm>
            <a:off x="10496550" y="545884"/>
            <a:ext cx="1363608" cy="1668810"/>
          </a:xfrm>
          <a:prstGeom prst="rect">
            <a:avLst/>
          </a:prstGeom>
        </p:spPr>
      </p:pic>
    </p:spTree>
    <p:extLst>
      <p:ext uri="{BB962C8B-B14F-4D97-AF65-F5344CB8AC3E}">
        <p14:creationId xmlns:p14="http://schemas.microsoft.com/office/powerpoint/2010/main" val="67167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Protection - BLOOD BORNE PATHOGENS</a:t>
            </a:r>
          </a:p>
        </p:txBody>
      </p:sp>
      <p:sp>
        <p:nvSpPr>
          <p:cNvPr id="3" name="Content Placeholder 2"/>
          <p:cNvSpPr>
            <a:spLocks noGrp="1"/>
          </p:cNvSpPr>
          <p:nvPr>
            <p:ph sz="quarter" idx="13"/>
          </p:nvPr>
        </p:nvSpPr>
        <p:spPr>
          <a:xfrm>
            <a:off x="913775" y="2081342"/>
            <a:ext cx="10363826" cy="3633658"/>
          </a:xfrm>
        </p:spPr>
        <p:txBody>
          <a:bodyPr>
            <a:normAutofit/>
          </a:bodyPr>
          <a:lstStyle/>
          <a:p>
            <a:r>
              <a:rPr lang="en-US" dirty="0"/>
              <a:t>Universal precautions are always used when handling body fluids, and tissues</a:t>
            </a:r>
          </a:p>
          <a:p>
            <a:r>
              <a:rPr lang="en-US" dirty="0"/>
              <a:t>All body fluids / tissues are assumed to be carriers of blood borne pathogens</a:t>
            </a:r>
          </a:p>
          <a:p>
            <a:r>
              <a:rPr lang="en-US" dirty="0"/>
              <a:t>Blood borne pathogens </a:t>
            </a:r>
            <a:r>
              <a:rPr lang="mr-IN" dirty="0"/>
              <a:t>–</a:t>
            </a:r>
            <a:r>
              <a:rPr lang="en-US" dirty="0"/>
              <a:t> are organisms found in body fluids / tissues that can carry/cause disease </a:t>
            </a:r>
          </a:p>
          <a:p>
            <a:r>
              <a:rPr lang="en-US" dirty="0"/>
              <a:t>In healthcare the more common and dangerous carriers of diseases are: HIV, Hepatitis B, Hepatitis C, MRSA, VRE and Tuberculosis</a:t>
            </a:r>
          </a:p>
          <a:p>
            <a:r>
              <a:rPr lang="en-US" dirty="0"/>
              <a:t>By using universal precautions when handling/disposing of bodily fluids/tissues you can significantly reduce your risk/spread of infection</a:t>
            </a:r>
          </a:p>
        </p:txBody>
      </p:sp>
      <p:pic>
        <p:nvPicPr>
          <p:cNvPr id="4" name="Picture 3" descr="Shape&#10;&#10;Description automatically generated with medium confidence">
            <a:extLst>
              <a:ext uri="{FF2B5EF4-FFF2-40B4-BE49-F238E27FC236}">
                <a16:creationId xmlns:a16="http://schemas.microsoft.com/office/drawing/2014/main" id="{D717C72F-E289-BE4D-A9CE-620C72532EEB}"/>
              </a:ext>
            </a:extLst>
          </p:cNvPr>
          <p:cNvPicPr>
            <a:picLocks noChangeAspect="1"/>
          </p:cNvPicPr>
          <p:nvPr/>
        </p:nvPicPr>
        <p:blipFill>
          <a:blip r:embed="rId2"/>
          <a:stretch>
            <a:fillRect/>
          </a:stretch>
        </p:blipFill>
        <p:spPr>
          <a:xfrm>
            <a:off x="10477500" y="412532"/>
            <a:ext cx="1363608" cy="1668810"/>
          </a:xfrm>
          <a:prstGeom prst="rect">
            <a:avLst/>
          </a:prstGeom>
        </p:spPr>
      </p:pic>
    </p:spTree>
    <p:extLst>
      <p:ext uri="{BB962C8B-B14F-4D97-AF65-F5344CB8AC3E}">
        <p14:creationId xmlns:p14="http://schemas.microsoft.com/office/powerpoint/2010/main" val="145500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Infection control policies</a:t>
            </a:r>
          </a:p>
        </p:txBody>
      </p:sp>
      <p:sp>
        <p:nvSpPr>
          <p:cNvPr id="3" name="Content Placeholder 2"/>
          <p:cNvSpPr>
            <a:spLocks noGrp="1"/>
          </p:cNvSpPr>
          <p:nvPr>
            <p:ph sz="quarter" idx="13"/>
          </p:nvPr>
        </p:nvSpPr>
        <p:spPr>
          <a:xfrm>
            <a:off x="749608" y="2407993"/>
            <a:ext cx="10363826" cy="3424107"/>
          </a:xfrm>
        </p:spPr>
        <p:txBody>
          <a:bodyPr>
            <a:normAutofit fontScale="77500" lnSpcReduction="20000"/>
          </a:bodyPr>
          <a:lstStyle/>
          <a:p>
            <a:r>
              <a:rPr lang="en-US" dirty="0"/>
              <a:t>The purpose of sterility and aseptic technique is to minimize micro-organism cross-contaminating into the operative site and thus cause infection.  Bacteria/viruses cause infection.</a:t>
            </a:r>
          </a:p>
          <a:p>
            <a:r>
              <a:rPr lang="en-US" dirty="0"/>
              <a:t>Hand hygiene is required before and after entering a patient care area to minimize spread of organisms</a:t>
            </a:r>
          </a:p>
          <a:p>
            <a:r>
              <a:rPr lang="en-US" dirty="0"/>
              <a:t>Hand hygiene is required before and after patient contact</a:t>
            </a:r>
          </a:p>
          <a:p>
            <a:r>
              <a:rPr lang="en-US" dirty="0"/>
              <a:t>Vendor equipment must be disinfected before and after use in patient care areas</a:t>
            </a:r>
          </a:p>
          <a:p>
            <a:r>
              <a:rPr lang="en-US" dirty="0"/>
              <a:t>Vendor Equipment must be disinfected before bringing it into the operating room and when removing from the or </a:t>
            </a:r>
          </a:p>
          <a:p>
            <a:r>
              <a:rPr lang="en-US" dirty="0"/>
              <a:t>Surgical attire must be worn:  mish scrubs, mask, gloves, shoe cover</a:t>
            </a:r>
          </a:p>
          <a:p>
            <a:r>
              <a:rPr lang="en-US" dirty="0"/>
              <a:t>Sterility and aseptic technique must be maintained to minimize infection risk</a:t>
            </a:r>
          </a:p>
        </p:txBody>
      </p:sp>
      <p:pic>
        <p:nvPicPr>
          <p:cNvPr id="5" name="Picture 4" descr="Text&#10;&#10;Description automatically generated">
            <a:extLst>
              <a:ext uri="{FF2B5EF4-FFF2-40B4-BE49-F238E27FC236}">
                <a16:creationId xmlns:a16="http://schemas.microsoft.com/office/drawing/2014/main" id="{AE228D7A-7E7F-134C-ABA6-938D8DF41A28}"/>
              </a:ext>
            </a:extLst>
          </p:cNvPr>
          <p:cNvPicPr>
            <a:picLocks noChangeAspect="1"/>
          </p:cNvPicPr>
          <p:nvPr/>
        </p:nvPicPr>
        <p:blipFill>
          <a:blip r:embed="rId2"/>
          <a:stretch>
            <a:fillRect/>
          </a:stretch>
        </p:blipFill>
        <p:spPr>
          <a:xfrm>
            <a:off x="9572625" y="618517"/>
            <a:ext cx="2488664" cy="1525547"/>
          </a:xfrm>
          <a:prstGeom prst="rect">
            <a:avLst/>
          </a:prstGeom>
        </p:spPr>
      </p:pic>
    </p:spTree>
    <p:extLst>
      <p:ext uri="{BB962C8B-B14F-4D97-AF65-F5344CB8AC3E}">
        <p14:creationId xmlns:p14="http://schemas.microsoft.com/office/powerpoint/2010/main" val="876579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440098"/>
            <a:ext cx="10364451" cy="1596177"/>
          </a:xfrm>
        </p:spPr>
        <p:txBody>
          <a:bodyPr/>
          <a:lstStyle/>
          <a:p>
            <a:r>
              <a:rPr lang="en-US" b="1" dirty="0">
                <a:solidFill>
                  <a:srgbClr val="C00000"/>
                </a:solidFill>
              </a:rPr>
              <a:t>Hand hygiene</a:t>
            </a:r>
          </a:p>
        </p:txBody>
      </p:sp>
      <p:sp>
        <p:nvSpPr>
          <p:cNvPr id="3" name="Content Placeholder 2"/>
          <p:cNvSpPr>
            <a:spLocks noGrp="1"/>
          </p:cNvSpPr>
          <p:nvPr>
            <p:ph sz="quarter" idx="13"/>
          </p:nvPr>
        </p:nvSpPr>
        <p:spPr>
          <a:xfrm>
            <a:off x="623218" y="1751272"/>
            <a:ext cx="10475706" cy="3762359"/>
          </a:xfrm>
        </p:spPr>
        <p:txBody>
          <a:bodyPr>
            <a:normAutofit/>
          </a:bodyPr>
          <a:lstStyle/>
          <a:p>
            <a:r>
              <a:rPr lang="en-US" sz="1600" dirty="0"/>
              <a:t>Hand hygiene is our most important infection control prevention measure</a:t>
            </a:r>
          </a:p>
          <a:p>
            <a:r>
              <a:rPr lang="en-US" sz="1600" dirty="0"/>
              <a:t>Hands are the most common and easiest way to spread infectious organisms</a:t>
            </a:r>
          </a:p>
          <a:p>
            <a:r>
              <a:rPr lang="en-US" sz="1600" dirty="0"/>
              <a:t>Wash or disinfect hands before and after entering a patient care area</a:t>
            </a:r>
          </a:p>
          <a:p>
            <a:r>
              <a:rPr lang="en-US" sz="1600" dirty="0"/>
              <a:t>Wash or disinfect hands before entering and leaving the operating room</a:t>
            </a:r>
          </a:p>
          <a:p>
            <a:r>
              <a:rPr lang="en-US" sz="1600" dirty="0"/>
              <a:t>Wash or disinfect your hands after done handling equipment</a:t>
            </a:r>
          </a:p>
          <a:p>
            <a:r>
              <a:rPr lang="en-US" sz="1600" dirty="0"/>
              <a:t>Hand sanitizers are available for your use on the walls.  </a:t>
            </a:r>
          </a:p>
          <a:p>
            <a:pPr marL="646113" indent="-223838"/>
            <a:r>
              <a:rPr lang="en-US" sz="1600" dirty="0"/>
              <a:t>There are on average 1-2 dispensers in each patient care area.</a:t>
            </a:r>
          </a:p>
          <a:p>
            <a:r>
              <a:rPr lang="en-US" sz="1600" dirty="0"/>
              <a:t>Sinks are available in bathrooms and operating room for washing</a:t>
            </a:r>
          </a:p>
        </p:txBody>
      </p:sp>
      <p:pic>
        <p:nvPicPr>
          <p:cNvPr id="5" name="Picture 4" descr="Text&#10;&#10;Description automatically generated">
            <a:extLst>
              <a:ext uri="{FF2B5EF4-FFF2-40B4-BE49-F238E27FC236}">
                <a16:creationId xmlns:a16="http://schemas.microsoft.com/office/drawing/2014/main" id="{16D0F8E2-F415-9C47-86BB-5E8A0F4D1CEC}"/>
              </a:ext>
            </a:extLst>
          </p:cNvPr>
          <p:cNvPicPr>
            <a:picLocks noChangeAspect="1"/>
          </p:cNvPicPr>
          <p:nvPr/>
        </p:nvPicPr>
        <p:blipFill>
          <a:blip r:embed="rId2"/>
          <a:stretch>
            <a:fillRect/>
          </a:stretch>
        </p:blipFill>
        <p:spPr>
          <a:xfrm>
            <a:off x="9496425" y="332912"/>
            <a:ext cx="2488664" cy="1525547"/>
          </a:xfrm>
          <a:prstGeom prst="rect">
            <a:avLst/>
          </a:prstGeom>
        </p:spPr>
      </p:pic>
      <p:pic>
        <p:nvPicPr>
          <p:cNvPr id="6" name="Picture 5" descr="Text&#10;&#10;Description automatically generated">
            <a:extLst>
              <a:ext uri="{FF2B5EF4-FFF2-40B4-BE49-F238E27FC236}">
                <a16:creationId xmlns:a16="http://schemas.microsoft.com/office/drawing/2014/main" id="{91E93983-9C64-2643-B1F4-5E6DDDBFC4DC}"/>
              </a:ext>
            </a:extLst>
          </p:cNvPr>
          <p:cNvPicPr>
            <a:picLocks noChangeAspect="1"/>
          </p:cNvPicPr>
          <p:nvPr/>
        </p:nvPicPr>
        <p:blipFill>
          <a:blip r:embed="rId3"/>
          <a:stretch>
            <a:fillRect/>
          </a:stretch>
        </p:blipFill>
        <p:spPr>
          <a:xfrm>
            <a:off x="7182768" y="5129153"/>
            <a:ext cx="4802321" cy="1573456"/>
          </a:xfrm>
          <a:prstGeom prst="rect">
            <a:avLst/>
          </a:prstGeom>
        </p:spPr>
      </p:pic>
    </p:spTree>
    <p:extLst>
      <p:ext uri="{BB962C8B-B14F-4D97-AF65-F5344CB8AC3E}">
        <p14:creationId xmlns:p14="http://schemas.microsoft.com/office/powerpoint/2010/main" val="553100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760133" y="709348"/>
            <a:ext cx="6148652" cy="6148652"/>
          </a:xfrm>
        </p:spPr>
      </p:pic>
      <p:sp>
        <p:nvSpPr>
          <p:cNvPr id="2" name="Title 1"/>
          <p:cNvSpPr>
            <a:spLocks noGrp="1"/>
          </p:cNvSpPr>
          <p:nvPr>
            <p:ph type="title"/>
          </p:nvPr>
        </p:nvSpPr>
        <p:spPr>
          <a:xfrm>
            <a:off x="899488" y="389917"/>
            <a:ext cx="10364451" cy="1596177"/>
          </a:xfrm>
        </p:spPr>
        <p:txBody>
          <a:bodyPr/>
          <a:lstStyle/>
          <a:p>
            <a:r>
              <a:rPr lang="en-US" b="1" dirty="0">
                <a:solidFill>
                  <a:srgbClr val="C00000"/>
                </a:solidFill>
              </a:rPr>
              <a:t>Hand washing technique</a:t>
            </a:r>
          </a:p>
        </p:txBody>
      </p:sp>
      <p:pic>
        <p:nvPicPr>
          <p:cNvPr id="5" name="Picture 4" descr="Text&#10;&#10;Description automatically generated">
            <a:extLst>
              <a:ext uri="{FF2B5EF4-FFF2-40B4-BE49-F238E27FC236}">
                <a16:creationId xmlns:a16="http://schemas.microsoft.com/office/drawing/2014/main" id="{10592B68-49C6-704E-A273-7A1A13382C1C}"/>
              </a:ext>
            </a:extLst>
          </p:cNvPr>
          <p:cNvPicPr>
            <a:picLocks noChangeAspect="1"/>
          </p:cNvPicPr>
          <p:nvPr/>
        </p:nvPicPr>
        <p:blipFill>
          <a:blip r:embed="rId3"/>
          <a:stretch>
            <a:fillRect/>
          </a:stretch>
        </p:blipFill>
        <p:spPr>
          <a:xfrm>
            <a:off x="9525098" y="460547"/>
            <a:ext cx="2488664" cy="1525547"/>
          </a:xfrm>
          <a:prstGeom prst="rect">
            <a:avLst/>
          </a:prstGeom>
        </p:spPr>
      </p:pic>
    </p:spTree>
    <p:extLst>
      <p:ext uri="{BB962C8B-B14F-4D97-AF65-F5344CB8AC3E}">
        <p14:creationId xmlns:p14="http://schemas.microsoft.com/office/powerpoint/2010/main" val="2017099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607733" y="1413932"/>
            <a:ext cx="6468534" cy="4851401"/>
          </a:xfrm>
        </p:spPr>
      </p:pic>
      <p:sp>
        <p:nvSpPr>
          <p:cNvPr id="2" name="Title 1"/>
          <p:cNvSpPr>
            <a:spLocks noGrp="1"/>
          </p:cNvSpPr>
          <p:nvPr>
            <p:ph type="title"/>
          </p:nvPr>
        </p:nvSpPr>
        <p:spPr>
          <a:xfrm>
            <a:off x="896842" y="313717"/>
            <a:ext cx="10364451" cy="1596177"/>
          </a:xfrm>
        </p:spPr>
        <p:txBody>
          <a:bodyPr/>
          <a:lstStyle/>
          <a:p>
            <a:pPr algn="l"/>
            <a:r>
              <a:rPr lang="en-US" b="1" dirty="0">
                <a:solidFill>
                  <a:srgbClr val="C00000"/>
                </a:solidFill>
              </a:rPr>
              <a:t>Hand sanitizer use INSTRUCTIONS</a:t>
            </a:r>
          </a:p>
        </p:txBody>
      </p:sp>
      <p:pic>
        <p:nvPicPr>
          <p:cNvPr id="5" name="Picture 4" descr="Text&#10;&#10;Description automatically generated">
            <a:extLst>
              <a:ext uri="{FF2B5EF4-FFF2-40B4-BE49-F238E27FC236}">
                <a16:creationId xmlns:a16="http://schemas.microsoft.com/office/drawing/2014/main" id="{E0BC8081-789D-4D45-B134-B3866399CC2B}"/>
              </a:ext>
            </a:extLst>
          </p:cNvPr>
          <p:cNvPicPr>
            <a:picLocks noChangeAspect="1"/>
          </p:cNvPicPr>
          <p:nvPr/>
        </p:nvPicPr>
        <p:blipFill>
          <a:blip r:embed="rId3"/>
          <a:stretch>
            <a:fillRect/>
          </a:stretch>
        </p:blipFill>
        <p:spPr>
          <a:xfrm>
            <a:off x="9584267" y="384347"/>
            <a:ext cx="2488664" cy="1525547"/>
          </a:xfrm>
          <a:prstGeom prst="rect">
            <a:avLst/>
          </a:prstGeom>
        </p:spPr>
      </p:pic>
    </p:spTree>
    <p:extLst>
      <p:ext uri="{BB962C8B-B14F-4D97-AF65-F5344CB8AC3E}">
        <p14:creationId xmlns:p14="http://schemas.microsoft.com/office/powerpoint/2010/main" val="1648672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Radiation safety</a:t>
            </a:r>
          </a:p>
        </p:txBody>
      </p:sp>
      <p:sp>
        <p:nvSpPr>
          <p:cNvPr id="3" name="Content Placeholder 2"/>
          <p:cNvSpPr>
            <a:spLocks noGrp="1"/>
          </p:cNvSpPr>
          <p:nvPr>
            <p:ph sz="quarter" idx="13"/>
          </p:nvPr>
        </p:nvSpPr>
        <p:spPr>
          <a:xfrm>
            <a:off x="728037" y="1879200"/>
            <a:ext cx="10363826" cy="3779708"/>
          </a:xfrm>
        </p:spPr>
        <p:txBody>
          <a:bodyPr>
            <a:normAutofit fontScale="85000" lnSpcReduction="10000"/>
          </a:bodyPr>
          <a:lstStyle/>
          <a:p>
            <a:r>
              <a:rPr lang="en-US" dirty="0"/>
              <a:t>The radiology technician will ask non-essential staff to leave the or when x-rays are being obtained (safest way to reduce radiation exposure is leave the area)</a:t>
            </a:r>
          </a:p>
          <a:p>
            <a:r>
              <a:rPr lang="en-US" dirty="0"/>
              <a:t>We recommend vendors leave the room when radiation equipment is used</a:t>
            </a:r>
          </a:p>
          <a:p>
            <a:r>
              <a:rPr lang="en-US" dirty="0"/>
              <a:t>If a vendor needs to be in the or they must wear a lead apron. To further reduce exposure risk  stay as far from the x-ray machine as possible, and only stay as long as necessary.</a:t>
            </a:r>
          </a:p>
          <a:p>
            <a:r>
              <a:rPr lang="en-US" dirty="0"/>
              <a:t>The apron must face the x-ray machine for maximum barrier protection</a:t>
            </a:r>
          </a:p>
          <a:p>
            <a:r>
              <a:rPr lang="en-US" dirty="0"/>
              <a:t>3 principles of radiation safety:</a:t>
            </a:r>
          </a:p>
          <a:p>
            <a:pPr lvl="1"/>
            <a:r>
              <a:rPr lang="en-US" b="1" dirty="0"/>
              <a:t>Distance</a:t>
            </a:r>
            <a:r>
              <a:rPr lang="en-US" dirty="0"/>
              <a:t> </a:t>
            </a:r>
            <a:r>
              <a:rPr lang="mr-IN" dirty="0"/>
              <a:t>–</a:t>
            </a:r>
            <a:r>
              <a:rPr lang="en-US" dirty="0"/>
              <a:t> the further from the source the less radiation exposure</a:t>
            </a:r>
          </a:p>
          <a:p>
            <a:pPr lvl="1"/>
            <a:r>
              <a:rPr lang="en-US" b="1" dirty="0"/>
              <a:t>Time</a:t>
            </a:r>
            <a:r>
              <a:rPr lang="en-US" dirty="0"/>
              <a:t> </a:t>
            </a:r>
            <a:r>
              <a:rPr lang="mr-IN" dirty="0"/>
              <a:t>–</a:t>
            </a:r>
            <a:r>
              <a:rPr lang="en-US" dirty="0"/>
              <a:t> the shorter the exposure the less radiation exposure</a:t>
            </a:r>
          </a:p>
          <a:p>
            <a:pPr lvl="1"/>
            <a:r>
              <a:rPr lang="en-US" b="1" dirty="0"/>
              <a:t>Shielding</a:t>
            </a:r>
            <a:r>
              <a:rPr lang="en-US" dirty="0"/>
              <a:t> </a:t>
            </a:r>
            <a:r>
              <a:rPr lang="mr-IN" dirty="0"/>
              <a:t>–</a:t>
            </a:r>
            <a:r>
              <a:rPr lang="en-US" dirty="0"/>
              <a:t> lead aprons are barriers against radiation</a:t>
            </a:r>
          </a:p>
          <a:p>
            <a:endParaRPr lang="en-US" dirty="0"/>
          </a:p>
        </p:txBody>
      </p:sp>
      <p:pic>
        <p:nvPicPr>
          <p:cNvPr id="5" name="Picture 4" descr="Text&#10;&#10;Description automatically generated">
            <a:extLst>
              <a:ext uri="{FF2B5EF4-FFF2-40B4-BE49-F238E27FC236}">
                <a16:creationId xmlns:a16="http://schemas.microsoft.com/office/drawing/2014/main" id="{539A0F87-0853-D049-BA6A-72942F3126E9}"/>
              </a:ext>
            </a:extLst>
          </p:cNvPr>
          <p:cNvPicPr>
            <a:picLocks noChangeAspect="1"/>
          </p:cNvPicPr>
          <p:nvPr/>
        </p:nvPicPr>
        <p:blipFill>
          <a:blip r:embed="rId2"/>
          <a:stretch>
            <a:fillRect/>
          </a:stretch>
        </p:blipFill>
        <p:spPr>
          <a:xfrm>
            <a:off x="9238592" y="610996"/>
            <a:ext cx="2559269" cy="794030"/>
          </a:xfrm>
          <a:prstGeom prst="rect">
            <a:avLst/>
          </a:prstGeom>
        </p:spPr>
      </p:pic>
    </p:spTree>
    <p:extLst>
      <p:ext uri="{BB962C8B-B14F-4D97-AF65-F5344CB8AC3E}">
        <p14:creationId xmlns:p14="http://schemas.microsoft.com/office/powerpoint/2010/main" val="1723131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Fire and electrical safety</a:t>
            </a:r>
          </a:p>
        </p:txBody>
      </p:sp>
      <p:sp>
        <p:nvSpPr>
          <p:cNvPr id="3" name="Content Placeholder 2"/>
          <p:cNvSpPr>
            <a:spLocks noGrp="1"/>
          </p:cNvSpPr>
          <p:nvPr>
            <p:ph sz="quarter" idx="13"/>
          </p:nvPr>
        </p:nvSpPr>
        <p:spPr>
          <a:xfrm>
            <a:off x="913775" y="1940373"/>
            <a:ext cx="10363826" cy="3424107"/>
          </a:xfrm>
        </p:spPr>
        <p:txBody>
          <a:bodyPr/>
          <a:lstStyle/>
          <a:p>
            <a:r>
              <a:rPr lang="en-US" sz="1900" dirty="0"/>
              <a:t>Fire extinguishers </a:t>
            </a:r>
            <a:r>
              <a:rPr lang="mr-IN" sz="1900" dirty="0"/>
              <a:t>–</a:t>
            </a:r>
            <a:r>
              <a:rPr lang="en-US" sz="1900" dirty="0"/>
              <a:t> a fire extinguisher is available in the OR hall, and in pre-op</a:t>
            </a:r>
          </a:p>
          <a:p>
            <a:r>
              <a:rPr lang="en-US" sz="1900" dirty="0"/>
              <a:t>Fire alarms </a:t>
            </a:r>
            <a:r>
              <a:rPr lang="mr-IN" sz="1900" dirty="0"/>
              <a:t>–</a:t>
            </a:r>
            <a:r>
              <a:rPr lang="en-US" sz="1900" dirty="0"/>
              <a:t> are available to activate the fire alarm system in case of a fire</a:t>
            </a:r>
          </a:p>
          <a:p>
            <a:r>
              <a:rPr lang="en-US" sz="1900" dirty="0"/>
              <a:t>Fire exits </a:t>
            </a:r>
            <a:r>
              <a:rPr lang="mr-IN" sz="1900" dirty="0"/>
              <a:t>–</a:t>
            </a:r>
            <a:r>
              <a:rPr lang="en-US" sz="1900" dirty="0"/>
              <a:t> the closest fire exit is from pre-op to the lobby, next closest is from pre-op thru PACU.  Please look on the walls for the fire emergency map showing you the closest exits from a specific location in the hospital</a:t>
            </a:r>
          </a:p>
          <a:p>
            <a:r>
              <a:rPr lang="en-US" sz="1900" dirty="0"/>
              <a:t>All electrical equipment must pass a biomedical electric safety check prior to use including vendor electrical equipment</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41481581"/>
              </p:ext>
            </p:extLst>
          </p:nvPr>
        </p:nvGraphicFramePr>
        <p:xfrm>
          <a:off x="2319867" y="5090159"/>
          <a:ext cx="7128933" cy="1402080"/>
        </p:xfrm>
        <a:graphic>
          <a:graphicData uri="http://schemas.openxmlformats.org/drawingml/2006/table">
            <a:tbl>
              <a:tblPr>
                <a:tableStyleId>{5C22544A-7EE6-4342-B048-85BDC9FD1C3A}</a:tableStyleId>
              </a:tblPr>
              <a:tblGrid>
                <a:gridCol w="3719441">
                  <a:extLst>
                    <a:ext uri="{9D8B030D-6E8A-4147-A177-3AD203B41FA5}">
                      <a16:colId xmlns:a16="http://schemas.microsoft.com/office/drawing/2014/main" val="20000"/>
                    </a:ext>
                  </a:extLst>
                </a:gridCol>
                <a:gridCol w="3409492">
                  <a:extLst>
                    <a:ext uri="{9D8B030D-6E8A-4147-A177-3AD203B41FA5}">
                      <a16:colId xmlns:a16="http://schemas.microsoft.com/office/drawing/2014/main" val="20001"/>
                    </a:ext>
                  </a:extLst>
                </a:gridCol>
              </a:tblGrid>
              <a:tr h="237066">
                <a:tc>
                  <a:txBody>
                    <a:bodyPr/>
                    <a:lstStyle/>
                    <a:p>
                      <a:pPr marL="0" marR="0" algn="ctr">
                        <a:spcBef>
                          <a:spcPts val="0"/>
                        </a:spcBef>
                        <a:spcAft>
                          <a:spcPts val="0"/>
                        </a:spcAft>
                      </a:pPr>
                      <a:r>
                        <a:rPr lang="en-US" sz="2000" b="1" dirty="0">
                          <a:solidFill>
                            <a:srgbClr val="C00000"/>
                          </a:solidFill>
                          <a:effectLst/>
                        </a:rPr>
                        <a:t>In case of a Fire - RACE</a:t>
                      </a:r>
                      <a:endParaRPr lang="en-US" sz="4000" b="1" dirty="0">
                        <a:solidFill>
                          <a:srgbClr val="C00000"/>
                        </a:solidFill>
                        <a:effectLst/>
                        <a:latin typeface="Calibri" charset="0"/>
                        <a:ea typeface="Calibri" charset="0"/>
                        <a:cs typeface="Times New Roman" charset="0"/>
                      </a:endParaRPr>
                    </a:p>
                  </a:txBody>
                  <a:tcPr marL="68580" marR="68580" marT="0" marB="0">
                    <a:solidFill>
                      <a:schemeClr val="bg1">
                        <a:lumMod val="75000"/>
                      </a:schemeClr>
                    </a:solidFill>
                  </a:tcPr>
                </a:tc>
                <a:tc>
                  <a:txBody>
                    <a:bodyPr/>
                    <a:lstStyle/>
                    <a:p>
                      <a:pPr marL="0" marR="0" algn="ctr">
                        <a:spcBef>
                          <a:spcPts val="0"/>
                        </a:spcBef>
                        <a:spcAft>
                          <a:spcPts val="0"/>
                        </a:spcAft>
                      </a:pPr>
                      <a:r>
                        <a:rPr lang="en-US" sz="2000" b="1" dirty="0">
                          <a:solidFill>
                            <a:srgbClr val="C00000"/>
                          </a:solidFill>
                          <a:effectLst/>
                        </a:rPr>
                        <a:t>Using an Extinguisher</a:t>
                      </a:r>
                      <a:r>
                        <a:rPr lang="en-US" sz="2000" b="1" baseline="0" dirty="0">
                          <a:solidFill>
                            <a:srgbClr val="C00000"/>
                          </a:solidFill>
                          <a:effectLst/>
                        </a:rPr>
                        <a:t> - </a:t>
                      </a:r>
                      <a:r>
                        <a:rPr lang="en-US" sz="2000" b="1" dirty="0">
                          <a:solidFill>
                            <a:srgbClr val="C00000"/>
                          </a:solidFill>
                          <a:effectLst/>
                        </a:rPr>
                        <a:t>PASS</a:t>
                      </a:r>
                      <a:endParaRPr lang="en-US" sz="4000" b="1" dirty="0">
                        <a:solidFill>
                          <a:srgbClr val="C00000"/>
                        </a:solidFill>
                        <a:effectLst/>
                        <a:latin typeface="Calibri" charset="0"/>
                        <a:ea typeface="Calibri" charset="0"/>
                        <a:cs typeface="Times New Roman" charset="0"/>
                      </a:endParaRPr>
                    </a:p>
                  </a:txBody>
                  <a:tcPr marL="68580" marR="68580" marT="0" marB="0">
                    <a:solidFill>
                      <a:schemeClr val="bg1">
                        <a:lumMod val="75000"/>
                      </a:schemeClr>
                    </a:solidFill>
                  </a:tcPr>
                </a:tc>
                <a:extLst>
                  <a:ext uri="{0D108BD9-81ED-4DB2-BD59-A6C34878D82A}">
                    <a16:rowId xmlns:a16="http://schemas.microsoft.com/office/drawing/2014/main" val="10000"/>
                  </a:ext>
                </a:extLst>
              </a:tr>
              <a:tr h="255666">
                <a:tc>
                  <a:txBody>
                    <a:bodyPr/>
                    <a:lstStyle/>
                    <a:p>
                      <a:pPr marL="0" marR="0" algn="ctr">
                        <a:spcBef>
                          <a:spcPts val="0"/>
                        </a:spcBef>
                        <a:spcAft>
                          <a:spcPts val="0"/>
                        </a:spcAft>
                      </a:pPr>
                      <a:r>
                        <a:rPr lang="en-US" sz="1800" b="1" dirty="0">
                          <a:effectLst/>
                        </a:rPr>
                        <a:t>R</a:t>
                      </a:r>
                      <a:r>
                        <a:rPr lang="en-US" sz="1800" dirty="0">
                          <a:effectLst/>
                        </a:rPr>
                        <a:t>escue </a:t>
                      </a:r>
                      <a:endParaRPr lang="en-US" sz="4000" dirty="0">
                        <a:effectLst/>
                        <a:latin typeface="Calibri" charset="0"/>
                        <a:ea typeface="Calibri" charset="0"/>
                        <a:cs typeface="Times New Roman" charset="0"/>
                      </a:endParaRPr>
                    </a:p>
                  </a:txBody>
                  <a:tcPr marL="68580" marR="68580" marT="0" marB="0" anchor="ctr">
                    <a:noFill/>
                  </a:tcPr>
                </a:tc>
                <a:tc>
                  <a:txBody>
                    <a:bodyPr/>
                    <a:lstStyle/>
                    <a:p>
                      <a:pPr marL="0" marR="0" algn="ctr">
                        <a:spcBef>
                          <a:spcPts val="0"/>
                        </a:spcBef>
                        <a:spcAft>
                          <a:spcPts val="0"/>
                        </a:spcAft>
                      </a:pPr>
                      <a:r>
                        <a:rPr lang="en-US" sz="1800" b="1" dirty="0">
                          <a:effectLst/>
                        </a:rPr>
                        <a:t>P</a:t>
                      </a:r>
                      <a:r>
                        <a:rPr lang="en-US" sz="1800" dirty="0">
                          <a:effectLst/>
                        </a:rPr>
                        <a:t>ull</a:t>
                      </a:r>
                      <a:endParaRPr lang="en-US" sz="4000" dirty="0">
                        <a:effectLst/>
                        <a:latin typeface="Calibri" charset="0"/>
                        <a:ea typeface="Calibri" charset="0"/>
                        <a:cs typeface="Times New Roman" charset="0"/>
                      </a:endParaRPr>
                    </a:p>
                  </a:txBody>
                  <a:tcPr marL="68580" marR="68580" marT="0" marB="0">
                    <a:noFill/>
                  </a:tcPr>
                </a:tc>
                <a:extLst>
                  <a:ext uri="{0D108BD9-81ED-4DB2-BD59-A6C34878D82A}">
                    <a16:rowId xmlns:a16="http://schemas.microsoft.com/office/drawing/2014/main" val="10001"/>
                  </a:ext>
                </a:extLst>
              </a:tr>
              <a:tr h="150734">
                <a:tc>
                  <a:txBody>
                    <a:bodyPr/>
                    <a:lstStyle/>
                    <a:p>
                      <a:pPr marL="0" marR="0" algn="ctr">
                        <a:spcBef>
                          <a:spcPts val="0"/>
                        </a:spcBef>
                        <a:spcAft>
                          <a:spcPts val="0"/>
                        </a:spcAft>
                      </a:pPr>
                      <a:r>
                        <a:rPr lang="en-US" sz="1800" b="1" dirty="0">
                          <a:effectLst/>
                        </a:rPr>
                        <a:t>A</a:t>
                      </a:r>
                      <a:r>
                        <a:rPr lang="en-US" sz="1800" dirty="0">
                          <a:effectLst/>
                        </a:rPr>
                        <a:t>larm</a:t>
                      </a:r>
                      <a:endParaRPr lang="en-US" sz="4000" dirty="0">
                        <a:effectLst/>
                        <a:latin typeface="Calibri" charset="0"/>
                        <a:ea typeface="Calibri" charset="0"/>
                        <a:cs typeface="Times New Roman" charset="0"/>
                      </a:endParaRPr>
                    </a:p>
                  </a:txBody>
                  <a:tcPr marL="68580" marR="68580" marT="0" marB="0" anchor="ctr">
                    <a:noFill/>
                  </a:tcPr>
                </a:tc>
                <a:tc>
                  <a:txBody>
                    <a:bodyPr/>
                    <a:lstStyle/>
                    <a:p>
                      <a:pPr marL="0" marR="0" algn="ctr">
                        <a:spcBef>
                          <a:spcPts val="0"/>
                        </a:spcBef>
                        <a:spcAft>
                          <a:spcPts val="0"/>
                        </a:spcAft>
                      </a:pPr>
                      <a:r>
                        <a:rPr lang="en-US" sz="1800" b="1" dirty="0">
                          <a:effectLst/>
                        </a:rPr>
                        <a:t>A</a:t>
                      </a:r>
                      <a:r>
                        <a:rPr lang="en-US" sz="1800" dirty="0">
                          <a:effectLst/>
                        </a:rPr>
                        <a:t>im</a:t>
                      </a:r>
                      <a:endParaRPr lang="en-US" sz="4000" dirty="0">
                        <a:effectLst/>
                        <a:latin typeface="Calibri" charset="0"/>
                        <a:ea typeface="Calibri" charset="0"/>
                        <a:cs typeface="Times New Roman" charset="0"/>
                      </a:endParaRPr>
                    </a:p>
                  </a:txBody>
                  <a:tcPr marL="68580" marR="68580" marT="0" marB="0">
                    <a:noFill/>
                  </a:tcPr>
                </a:tc>
                <a:extLst>
                  <a:ext uri="{0D108BD9-81ED-4DB2-BD59-A6C34878D82A}">
                    <a16:rowId xmlns:a16="http://schemas.microsoft.com/office/drawing/2014/main" val="10002"/>
                  </a:ext>
                </a:extLst>
              </a:tr>
              <a:tr h="255666">
                <a:tc>
                  <a:txBody>
                    <a:bodyPr/>
                    <a:lstStyle/>
                    <a:p>
                      <a:pPr marL="0" marR="0" algn="ctr">
                        <a:spcBef>
                          <a:spcPts val="0"/>
                        </a:spcBef>
                        <a:spcAft>
                          <a:spcPts val="0"/>
                        </a:spcAft>
                      </a:pPr>
                      <a:r>
                        <a:rPr lang="en-US" sz="1800" b="1" dirty="0">
                          <a:effectLst/>
                        </a:rPr>
                        <a:t>C</a:t>
                      </a:r>
                      <a:r>
                        <a:rPr lang="en-US" sz="1800" dirty="0">
                          <a:effectLst/>
                        </a:rPr>
                        <a:t>onfine</a:t>
                      </a:r>
                      <a:endParaRPr lang="en-US" sz="4000" dirty="0">
                        <a:effectLst/>
                        <a:latin typeface="Calibri" charset="0"/>
                        <a:ea typeface="Calibri" charset="0"/>
                        <a:cs typeface="Times New Roman" charset="0"/>
                      </a:endParaRPr>
                    </a:p>
                  </a:txBody>
                  <a:tcPr marL="68580" marR="68580" marT="0" marB="0" anchor="ctr">
                    <a:noFill/>
                  </a:tcPr>
                </a:tc>
                <a:tc>
                  <a:txBody>
                    <a:bodyPr/>
                    <a:lstStyle/>
                    <a:p>
                      <a:pPr marL="0" marR="0" algn="ctr">
                        <a:spcBef>
                          <a:spcPts val="0"/>
                        </a:spcBef>
                        <a:spcAft>
                          <a:spcPts val="0"/>
                        </a:spcAft>
                      </a:pPr>
                      <a:r>
                        <a:rPr lang="en-US" sz="1800" b="1" dirty="0">
                          <a:effectLst/>
                        </a:rPr>
                        <a:t>S</a:t>
                      </a:r>
                      <a:r>
                        <a:rPr lang="en-US" sz="1800" dirty="0">
                          <a:effectLst/>
                        </a:rPr>
                        <a:t>queeze</a:t>
                      </a:r>
                      <a:endParaRPr lang="en-US" sz="4000" dirty="0">
                        <a:effectLst/>
                        <a:latin typeface="Calibri" charset="0"/>
                        <a:ea typeface="Calibri" charset="0"/>
                        <a:cs typeface="Times New Roman" charset="0"/>
                      </a:endParaRPr>
                    </a:p>
                  </a:txBody>
                  <a:tcPr marL="68580" marR="68580" marT="0" marB="0">
                    <a:noFill/>
                  </a:tcPr>
                </a:tc>
                <a:extLst>
                  <a:ext uri="{0D108BD9-81ED-4DB2-BD59-A6C34878D82A}">
                    <a16:rowId xmlns:a16="http://schemas.microsoft.com/office/drawing/2014/main" val="10003"/>
                  </a:ext>
                </a:extLst>
              </a:tr>
              <a:tr h="255666">
                <a:tc>
                  <a:txBody>
                    <a:bodyPr/>
                    <a:lstStyle/>
                    <a:p>
                      <a:pPr marL="0" marR="0" algn="ctr">
                        <a:spcBef>
                          <a:spcPts val="0"/>
                        </a:spcBef>
                        <a:spcAft>
                          <a:spcPts val="0"/>
                        </a:spcAft>
                      </a:pPr>
                      <a:r>
                        <a:rPr lang="en-US" sz="1800" b="1" dirty="0">
                          <a:effectLst/>
                        </a:rPr>
                        <a:t>E</a:t>
                      </a:r>
                      <a:r>
                        <a:rPr lang="en-US" sz="1800" dirty="0">
                          <a:effectLst/>
                        </a:rPr>
                        <a:t>xtinguish</a:t>
                      </a:r>
                      <a:endParaRPr lang="en-US" sz="4000" dirty="0">
                        <a:effectLst/>
                        <a:latin typeface="Calibri" charset="0"/>
                        <a:ea typeface="Calibri" charset="0"/>
                        <a:cs typeface="Times New Roman" charset="0"/>
                      </a:endParaRPr>
                    </a:p>
                  </a:txBody>
                  <a:tcPr marL="68580" marR="68580" marT="0" marB="0" anchor="ctr">
                    <a:noFill/>
                  </a:tcPr>
                </a:tc>
                <a:tc>
                  <a:txBody>
                    <a:bodyPr/>
                    <a:lstStyle/>
                    <a:p>
                      <a:pPr marL="0" marR="0" algn="ctr">
                        <a:spcBef>
                          <a:spcPts val="0"/>
                        </a:spcBef>
                        <a:spcAft>
                          <a:spcPts val="0"/>
                        </a:spcAft>
                      </a:pPr>
                      <a:r>
                        <a:rPr lang="en-US" sz="1800" b="1" dirty="0">
                          <a:effectLst/>
                        </a:rPr>
                        <a:t>S</a:t>
                      </a:r>
                      <a:r>
                        <a:rPr lang="en-US" sz="1800" dirty="0">
                          <a:effectLst/>
                        </a:rPr>
                        <a:t>weep</a:t>
                      </a:r>
                      <a:endParaRPr lang="en-US" sz="4000" dirty="0">
                        <a:effectLst/>
                        <a:latin typeface="Calibri" charset="0"/>
                        <a:ea typeface="Calibri" charset="0"/>
                        <a:cs typeface="Times New Roman" charset="0"/>
                      </a:endParaRPr>
                    </a:p>
                  </a:txBody>
                  <a:tcPr marL="68580" marR="68580" marT="0" marB="0">
                    <a:noFill/>
                  </a:tcPr>
                </a:tc>
                <a:extLst>
                  <a:ext uri="{0D108BD9-81ED-4DB2-BD59-A6C34878D82A}">
                    <a16:rowId xmlns:a16="http://schemas.microsoft.com/office/drawing/2014/main" val="10004"/>
                  </a:ext>
                </a:extLst>
              </a:tr>
            </a:tbl>
          </a:graphicData>
        </a:graphic>
      </p:graphicFrame>
      <p:pic>
        <p:nvPicPr>
          <p:cNvPr id="6" name="Picture 5" descr="Text&#10;&#10;Description automatically generated">
            <a:extLst>
              <a:ext uri="{FF2B5EF4-FFF2-40B4-BE49-F238E27FC236}">
                <a16:creationId xmlns:a16="http://schemas.microsoft.com/office/drawing/2014/main" id="{099E0B6B-13C9-804F-A54D-1A309265E7A6}"/>
              </a:ext>
            </a:extLst>
          </p:cNvPr>
          <p:cNvPicPr>
            <a:picLocks noChangeAspect="1"/>
          </p:cNvPicPr>
          <p:nvPr/>
        </p:nvPicPr>
        <p:blipFill>
          <a:blip r:embed="rId2"/>
          <a:stretch>
            <a:fillRect/>
          </a:stretch>
        </p:blipFill>
        <p:spPr>
          <a:xfrm>
            <a:off x="9689028" y="489092"/>
            <a:ext cx="2137737" cy="1312993"/>
          </a:xfrm>
          <a:prstGeom prst="rect">
            <a:avLst/>
          </a:prstGeom>
        </p:spPr>
      </p:pic>
    </p:spTree>
    <p:extLst>
      <p:ext uri="{BB962C8B-B14F-4D97-AF65-F5344CB8AC3E}">
        <p14:creationId xmlns:p14="http://schemas.microsoft.com/office/powerpoint/2010/main" val="165457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C00000"/>
                </a:solidFill>
              </a:rPr>
              <a:t>Other emergency procedures</a:t>
            </a:r>
          </a:p>
        </p:txBody>
      </p:sp>
      <p:sp>
        <p:nvSpPr>
          <p:cNvPr id="3" name="Content Placeholder 2"/>
          <p:cNvSpPr>
            <a:spLocks noGrp="1"/>
          </p:cNvSpPr>
          <p:nvPr>
            <p:ph sz="quarter" idx="13"/>
          </p:nvPr>
        </p:nvSpPr>
        <p:spPr>
          <a:xfrm>
            <a:off x="913775" y="2214694"/>
            <a:ext cx="10363826" cy="4006812"/>
          </a:xfrm>
        </p:spPr>
        <p:txBody>
          <a:bodyPr>
            <a:normAutofit fontScale="85000" lnSpcReduction="20000"/>
          </a:bodyPr>
          <a:lstStyle/>
          <a:p>
            <a:r>
              <a:rPr lang="en-US" dirty="0"/>
              <a:t>In each patient care area on the wall there are emergency procedure posters posted for easy access in case of an emergency</a:t>
            </a:r>
          </a:p>
          <a:p>
            <a:r>
              <a:rPr lang="en-US" dirty="0"/>
              <a:t>Each poster contains information about what to do for the most common emergencies that may arise at MISH:</a:t>
            </a:r>
          </a:p>
          <a:p>
            <a:pPr lvl="1"/>
            <a:r>
              <a:rPr lang="en-US" dirty="0"/>
              <a:t>Code black </a:t>
            </a:r>
            <a:r>
              <a:rPr lang="mr-IN" dirty="0"/>
              <a:t>–</a:t>
            </a:r>
            <a:r>
              <a:rPr lang="en-US" dirty="0"/>
              <a:t> bomb threat</a:t>
            </a:r>
          </a:p>
          <a:p>
            <a:pPr lvl="1"/>
            <a:r>
              <a:rPr lang="en-US" dirty="0"/>
              <a:t>Code Blue </a:t>
            </a:r>
            <a:r>
              <a:rPr lang="mr-IN" dirty="0"/>
              <a:t>–</a:t>
            </a:r>
            <a:r>
              <a:rPr lang="en-US" dirty="0"/>
              <a:t> Unresponsive patient</a:t>
            </a:r>
          </a:p>
          <a:p>
            <a:pPr lvl="1"/>
            <a:r>
              <a:rPr lang="en-US" dirty="0"/>
              <a:t>Code pink </a:t>
            </a:r>
            <a:r>
              <a:rPr lang="mr-IN" dirty="0"/>
              <a:t>–</a:t>
            </a:r>
            <a:r>
              <a:rPr lang="en-US" dirty="0"/>
              <a:t> child abduction</a:t>
            </a:r>
          </a:p>
          <a:p>
            <a:pPr lvl="1"/>
            <a:r>
              <a:rPr lang="en-US" dirty="0"/>
              <a:t>Code red </a:t>
            </a:r>
            <a:r>
              <a:rPr lang="mr-IN" dirty="0"/>
              <a:t>–</a:t>
            </a:r>
            <a:r>
              <a:rPr lang="en-US" dirty="0"/>
              <a:t> fire</a:t>
            </a:r>
          </a:p>
          <a:p>
            <a:pPr lvl="1"/>
            <a:r>
              <a:rPr lang="en-US" dirty="0"/>
              <a:t>code </a:t>
            </a:r>
            <a:r>
              <a:rPr lang="en-US" dirty="0" err="1"/>
              <a:t>graY</a:t>
            </a:r>
            <a:r>
              <a:rPr lang="en-US" dirty="0"/>
              <a:t> </a:t>
            </a:r>
            <a:r>
              <a:rPr lang="mr-IN" dirty="0"/>
              <a:t>–</a:t>
            </a:r>
            <a:r>
              <a:rPr lang="en-US" dirty="0"/>
              <a:t> severe weather</a:t>
            </a:r>
          </a:p>
          <a:p>
            <a:pPr lvl="1"/>
            <a:r>
              <a:rPr lang="en-US" dirty="0"/>
              <a:t>Hazardous </a:t>
            </a:r>
            <a:r>
              <a:rPr lang="mr-IN" dirty="0"/>
              <a:t>–</a:t>
            </a:r>
            <a:r>
              <a:rPr lang="en-US" dirty="0"/>
              <a:t> biohazardous spill (blood)</a:t>
            </a:r>
          </a:p>
          <a:p>
            <a:pPr lvl="1"/>
            <a:r>
              <a:rPr lang="en-US" dirty="0"/>
              <a:t>Code orange </a:t>
            </a:r>
            <a:r>
              <a:rPr lang="mr-IN" dirty="0"/>
              <a:t>–</a:t>
            </a:r>
            <a:r>
              <a:rPr lang="en-US" dirty="0"/>
              <a:t> catastrophic emergency</a:t>
            </a:r>
          </a:p>
          <a:p>
            <a:pPr lvl="1"/>
            <a:r>
              <a:rPr lang="en-US" dirty="0"/>
              <a:t>Code 13 </a:t>
            </a:r>
            <a:r>
              <a:rPr lang="mr-IN" dirty="0"/>
              <a:t>–</a:t>
            </a:r>
            <a:r>
              <a:rPr lang="en-US" dirty="0"/>
              <a:t> belligerent/</a:t>
            </a:r>
            <a:r>
              <a:rPr lang="en-US" dirty="0" err="1"/>
              <a:t>combatative</a:t>
            </a:r>
            <a:r>
              <a:rPr lang="en-US" dirty="0"/>
              <a:t> person</a:t>
            </a:r>
          </a:p>
          <a:p>
            <a:pPr lvl="1"/>
            <a:r>
              <a:rPr lang="en-US" dirty="0"/>
              <a:t>Code silver - shooter</a:t>
            </a:r>
          </a:p>
          <a:p>
            <a:pPr lvl="1"/>
            <a:endParaRPr lang="en-US" dirty="0"/>
          </a:p>
          <a:p>
            <a:endParaRPr lang="en-US" dirty="0"/>
          </a:p>
        </p:txBody>
      </p:sp>
      <p:pic>
        <p:nvPicPr>
          <p:cNvPr id="5" name="Picture 4" descr="A picture containing text, red, close&#10;&#10;Description automatically generated">
            <a:extLst>
              <a:ext uri="{FF2B5EF4-FFF2-40B4-BE49-F238E27FC236}">
                <a16:creationId xmlns:a16="http://schemas.microsoft.com/office/drawing/2014/main" id="{684262F5-E709-7A46-85A7-34D67AF90248}"/>
              </a:ext>
            </a:extLst>
          </p:cNvPr>
          <p:cNvPicPr>
            <a:picLocks noChangeAspect="1"/>
          </p:cNvPicPr>
          <p:nvPr/>
        </p:nvPicPr>
        <p:blipFill>
          <a:blip r:embed="rId2"/>
          <a:stretch>
            <a:fillRect/>
          </a:stretch>
        </p:blipFill>
        <p:spPr>
          <a:xfrm>
            <a:off x="9196820" y="636494"/>
            <a:ext cx="2608924" cy="908508"/>
          </a:xfrm>
          <a:prstGeom prst="rect">
            <a:avLst/>
          </a:prstGeom>
        </p:spPr>
      </p:pic>
    </p:spTree>
    <p:extLst>
      <p:ext uri="{BB962C8B-B14F-4D97-AF65-F5344CB8AC3E}">
        <p14:creationId xmlns:p14="http://schemas.microsoft.com/office/powerpoint/2010/main" val="1902190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OBJECTIVES</a:t>
            </a:r>
          </a:p>
        </p:txBody>
      </p:sp>
      <p:sp>
        <p:nvSpPr>
          <p:cNvPr id="3" name="Content Placeholder 2"/>
          <p:cNvSpPr>
            <a:spLocks noGrp="1"/>
          </p:cNvSpPr>
          <p:nvPr>
            <p:ph sz="quarter" idx="13"/>
          </p:nvPr>
        </p:nvSpPr>
        <p:spPr>
          <a:xfrm>
            <a:off x="629276" y="2214694"/>
            <a:ext cx="10648950" cy="3890833"/>
          </a:xfrm>
        </p:spPr>
        <p:txBody>
          <a:bodyPr>
            <a:normAutofit fontScale="85000" lnSpcReduction="10000"/>
          </a:bodyPr>
          <a:lstStyle/>
          <a:p>
            <a:pPr marL="0" indent="0" fontAlgn="base">
              <a:buNone/>
            </a:pPr>
            <a:r>
              <a:rPr lang="en-US" dirty="0"/>
              <a:t>Upon completion of this online activity, the participant should be able to </a:t>
            </a:r>
          </a:p>
          <a:p>
            <a:pPr lvl="1" fontAlgn="base">
              <a:buFont typeface="Courier New" charset="0"/>
              <a:buChar char="o"/>
            </a:pPr>
            <a:r>
              <a:rPr lang="en-US" dirty="0"/>
              <a:t>Identify the appropriate attire to wear in the or</a:t>
            </a:r>
          </a:p>
          <a:p>
            <a:pPr marL="693738" indent="-254000" fontAlgn="base">
              <a:buFont typeface="Courier New" charset="0"/>
              <a:buChar char="o"/>
            </a:pPr>
            <a:r>
              <a:rPr lang="en-US" dirty="0"/>
              <a:t>EXPLAIN the importance of hand hygiene </a:t>
            </a:r>
          </a:p>
          <a:p>
            <a:pPr marL="693738" indent="-254000" fontAlgn="base">
              <a:buFont typeface="Courier New" charset="0"/>
              <a:buChar char="o"/>
            </a:pPr>
            <a:r>
              <a:rPr lang="en-US" dirty="0"/>
              <a:t>Describe techniques to minimize the risk of infection in the intraoperative environment.</a:t>
            </a:r>
          </a:p>
          <a:p>
            <a:pPr marL="693738" indent="-254000" fontAlgn="base">
              <a:buFont typeface="Courier New" charset="0"/>
              <a:buChar char="o"/>
            </a:pPr>
            <a:r>
              <a:rPr lang="en-US" dirty="0"/>
              <a:t>Interpret the principles of aseptic practices and follow them in specific OR scenarios.</a:t>
            </a:r>
          </a:p>
          <a:p>
            <a:pPr marL="693738" indent="-254000" fontAlgn="base">
              <a:buFont typeface="Courier New" charset="0"/>
              <a:buChar char="o"/>
            </a:pPr>
            <a:r>
              <a:rPr lang="en-US" dirty="0"/>
              <a:t>Identify the steps required if you are involved in a blood borne exposure incident.</a:t>
            </a:r>
          </a:p>
          <a:p>
            <a:pPr marL="693738" indent="-254000" fontAlgn="base">
              <a:buFont typeface="Courier New" charset="0"/>
              <a:buChar char="o"/>
            </a:pPr>
            <a:r>
              <a:rPr lang="en-US" dirty="0"/>
              <a:t>Summarize the roles VENDORS might assume in the OR to ensure compliance with policies and maintain positive working relationships.</a:t>
            </a:r>
          </a:p>
          <a:p>
            <a:pPr marL="693738" indent="-254000" fontAlgn="base">
              <a:buFont typeface="Courier New" charset="0"/>
              <a:buChar char="o"/>
            </a:pPr>
            <a:r>
              <a:rPr lang="en-US" dirty="0"/>
              <a:t>Identify mechanisms the VENDOR can use to ensure the smooth introduction of products, equipment or instrumentation in the operating room.</a:t>
            </a:r>
          </a:p>
          <a:p>
            <a:pPr marL="693738" indent="-254000">
              <a:buFont typeface="Courier New" charset="0"/>
              <a:buChar char="o"/>
            </a:pPr>
            <a:endParaRPr lang="en-US" dirty="0"/>
          </a:p>
        </p:txBody>
      </p:sp>
      <p:pic>
        <p:nvPicPr>
          <p:cNvPr id="5" name="Picture 4" descr="A picture containing indoor, fork&#10;&#10;Description automatically generated">
            <a:extLst>
              <a:ext uri="{FF2B5EF4-FFF2-40B4-BE49-F238E27FC236}">
                <a16:creationId xmlns:a16="http://schemas.microsoft.com/office/drawing/2014/main" id="{6ECD0D3C-D793-7840-B90A-7AD4E16A3DA4}"/>
              </a:ext>
            </a:extLst>
          </p:cNvPr>
          <p:cNvPicPr>
            <a:picLocks noChangeAspect="1"/>
          </p:cNvPicPr>
          <p:nvPr/>
        </p:nvPicPr>
        <p:blipFill>
          <a:blip r:embed="rId2"/>
          <a:stretch>
            <a:fillRect/>
          </a:stretch>
        </p:blipFill>
        <p:spPr>
          <a:xfrm>
            <a:off x="9041441" y="1352681"/>
            <a:ext cx="2593095" cy="1724025"/>
          </a:xfrm>
          <a:prstGeom prst="rect">
            <a:avLst/>
          </a:prstGeom>
        </p:spPr>
      </p:pic>
    </p:spTree>
    <p:extLst>
      <p:ext uri="{BB962C8B-B14F-4D97-AF65-F5344CB8AC3E}">
        <p14:creationId xmlns:p14="http://schemas.microsoft.com/office/powerpoint/2010/main" val="1538029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HIPAA</a:t>
            </a:r>
          </a:p>
        </p:txBody>
      </p:sp>
      <p:sp>
        <p:nvSpPr>
          <p:cNvPr id="3" name="Content Placeholder 2"/>
          <p:cNvSpPr>
            <a:spLocks noGrp="1"/>
          </p:cNvSpPr>
          <p:nvPr>
            <p:ph sz="quarter" idx="13"/>
          </p:nvPr>
        </p:nvSpPr>
        <p:spPr>
          <a:xfrm>
            <a:off x="914400" y="1977625"/>
            <a:ext cx="10363826" cy="3951688"/>
          </a:xfrm>
        </p:spPr>
        <p:txBody>
          <a:bodyPr>
            <a:normAutofit fontScale="85000" lnSpcReduction="10000"/>
          </a:bodyPr>
          <a:lstStyle/>
          <a:p>
            <a:pPr>
              <a:lnSpc>
                <a:spcPct val="100000"/>
              </a:lnSpc>
            </a:pPr>
            <a:r>
              <a:rPr lang="en-US" dirty="0"/>
              <a:t>The vendor is required to follow all privacy rules, and that means they have to understand HIPAA and how it can be violated</a:t>
            </a:r>
          </a:p>
          <a:p>
            <a:pPr>
              <a:lnSpc>
                <a:spcPct val="100000"/>
              </a:lnSpc>
            </a:pPr>
            <a:r>
              <a:rPr lang="en-US" dirty="0"/>
              <a:t>Vendors will be familiar with MISH HIPAA policy – part of application process</a:t>
            </a:r>
          </a:p>
          <a:p>
            <a:pPr>
              <a:lnSpc>
                <a:spcPct val="100000"/>
              </a:lnSpc>
            </a:pPr>
            <a:r>
              <a:rPr lang="en-US" dirty="0"/>
              <a:t>Vendors will be asked to sign a “vendor confidentiality agreement” – via application process</a:t>
            </a:r>
          </a:p>
          <a:p>
            <a:pPr marL="228600" lvl="1">
              <a:lnSpc>
                <a:spcPct val="100000"/>
              </a:lnSpc>
              <a:spcBef>
                <a:spcPts val="1000"/>
              </a:spcBef>
            </a:pPr>
            <a:r>
              <a:rPr lang="en-US" dirty="0"/>
              <a:t>A vendor routinely should not need access to patient medical history or record</a:t>
            </a:r>
          </a:p>
          <a:p>
            <a:pPr marL="228600" lvl="1">
              <a:lnSpc>
                <a:spcPct val="100000"/>
              </a:lnSpc>
              <a:spcBef>
                <a:spcPts val="1000"/>
              </a:spcBef>
            </a:pPr>
            <a:r>
              <a:rPr lang="en-US" dirty="0"/>
              <a:t>A vendor needs patient consent to be able to enter the patient operating room/case</a:t>
            </a:r>
          </a:p>
          <a:p>
            <a:pPr>
              <a:lnSpc>
                <a:spcPct val="100000"/>
              </a:lnSpc>
            </a:pPr>
            <a:r>
              <a:rPr lang="en-US" dirty="0"/>
              <a:t>obvious restrictions: </a:t>
            </a:r>
          </a:p>
          <a:p>
            <a:pPr lvl="1">
              <a:lnSpc>
                <a:spcPct val="100000"/>
              </a:lnSpc>
            </a:pPr>
            <a:r>
              <a:rPr lang="en-US" dirty="0"/>
              <a:t>Consent prior to entrance in the OR with patient</a:t>
            </a:r>
          </a:p>
          <a:p>
            <a:pPr lvl="1">
              <a:lnSpc>
                <a:spcPct val="100000"/>
              </a:lnSpc>
            </a:pPr>
            <a:r>
              <a:rPr lang="en-US" dirty="0"/>
              <a:t>no video cameras or photographs </a:t>
            </a:r>
          </a:p>
          <a:p>
            <a:pPr lvl="1">
              <a:lnSpc>
                <a:spcPct val="100000"/>
              </a:lnSpc>
            </a:pPr>
            <a:r>
              <a:rPr lang="en-US" dirty="0"/>
              <a:t>No audio recordings</a:t>
            </a:r>
          </a:p>
          <a:p>
            <a:pPr lvl="1">
              <a:lnSpc>
                <a:spcPct val="100000"/>
              </a:lnSpc>
            </a:pPr>
            <a:r>
              <a:rPr lang="en-US" dirty="0"/>
              <a:t>No patient records may leave hospital premises without approval</a:t>
            </a:r>
          </a:p>
          <a:p>
            <a:pPr lvl="1">
              <a:lnSpc>
                <a:spcPct val="100000"/>
              </a:lnSpc>
            </a:pPr>
            <a:r>
              <a:rPr lang="en-US" dirty="0"/>
              <a:t>No patient information can be released in a conversation, as a text, fax, or a photocopy</a:t>
            </a:r>
          </a:p>
          <a:p>
            <a:pPr lvl="1">
              <a:lnSpc>
                <a:spcPct val="100000"/>
              </a:lnSpc>
            </a:pPr>
            <a:r>
              <a:rPr lang="en-US" dirty="0"/>
              <a:t>No direct patient care may be provided</a:t>
            </a:r>
          </a:p>
        </p:txBody>
      </p:sp>
      <p:pic>
        <p:nvPicPr>
          <p:cNvPr id="5" name="Picture 4" descr="Graphical user interface, text&#10;&#10;Description automatically generated with medium confidence">
            <a:extLst>
              <a:ext uri="{FF2B5EF4-FFF2-40B4-BE49-F238E27FC236}">
                <a16:creationId xmlns:a16="http://schemas.microsoft.com/office/drawing/2014/main" id="{63B68D1F-2F0F-754A-8E42-BDC1E9BA98D4}"/>
              </a:ext>
            </a:extLst>
          </p:cNvPr>
          <p:cNvPicPr>
            <a:picLocks noChangeAspect="1"/>
          </p:cNvPicPr>
          <p:nvPr/>
        </p:nvPicPr>
        <p:blipFill>
          <a:blip r:embed="rId2"/>
          <a:stretch>
            <a:fillRect/>
          </a:stretch>
        </p:blipFill>
        <p:spPr>
          <a:xfrm>
            <a:off x="8258831" y="477173"/>
            <a:ext cx="3495675" cy="1202371"/>
          </a:xfrm>
          <a:prstGeom prst="rect">
            <a:avLst/>
          </a:prstGeom>
        </p:spPr>
      </p:pic>
    </p:spTree>
    <p:extLst>
      <p:ext uri="{BB962C8B-B14F-4D97-AF65-F5344CB8AC3E}">
        <p14:creationId xmlns:p14="http://schemas.microsoft.com/office/powerpoint/2010/main" val="6474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Basic CODE of conduct</a:t>
            </a:r>
          </a:p>
        </p:txBody>
      </p:sp>
      <p:sp>
        <p:nvSpPr>
          <p:cNvPr id="3" name="Content Placeholder 2"/>
          <p:cNvSpPr>
            <a:spLocks noGrp="1"/>
          </p:cNvSpPr>
          <p:nvPr>
            <p:ph sz="quarter" idx="13"/>
          </p:nvPr>
        </p:nvSpPr>
        <p:spPr>
          <a:xfrm>
            <a:off x="913775" y="1928944"/>
            <a:ext cx="10363826" cy="4328421"/>
          </a:xfrm>
        </p:spPr>
        <p:txBody>
          <a:bodyPr>
            <a:normAutofit fontScale="85000" lnSpcReduction="20000"/>
          </a:bodyPr>
          <a:lstStyle/>
          <a:p>
            <a:r>
              <a:rPr lang="en-US" sz="1800" dirty="0"/>
              <a:t>All vendors must complete an application and be verified</a:t>
            </a:r>
          </a:p>
          <a:p>
            <a:r>
              <a:rPr lang="en-US" sz="1800" dirty="0"/>
              <a:t>All vendors must wear a vendor tag while on premises</a:t>
            </a:r>
          </a:p>
          <a:p>
            <a:r>
              <a:rPr lang="en-US" sz="1800" dirty="0"/>
              <a:t>vendor must disinfect any equipment not requiring sterilization that a vendor brings into the OR.</a:t>
            </a:r>
            <a:r>
              <a:rPr lang="en-US" sz="1800" baseline="30000" dirty="0"/>
              <a:t> </a:t>
            </a:r>
            <a:r>
              <a:rPr lang="en-US" sz="1800" dirty="0"/>
              <a:t> Ask or staff to assist to ensure proper disinfection of equipment is completed prior to use</a:t>
            </a:r>
          </a:p>
          <a:p>
            <a:r>
              <a:rPr lang="en-US" sz="1800" dirty="0"/>
              <a:t>Literature must be provided for the proper processing of instruments. No instrument is to be put in use until the instrument-processing technician has reviewed the process. </a:t>
            </a:r>
          </a:p>
          <a:p>
            <a:r>
              <a:rPr lang="en-US" sz="1800" dirty="0"/>
              <a:t>Any electrical equipment requires a biomedical electrical safety check, within the last 12 months.  Documentation is required.  The equipment can not be used unless documentation available.</a:t>
            </a:r>
          </a:p>
          <a:p>
            <a:r>
              <a:rPr lang="en-US" sz="1800" dirty="0"/>
              <a:t>Vendors must ensure consent was obtained from the patient for he/she to enter the operating room.</a:t>
            </a:r>
          </a:p>
          <a:p>
            <a:r>
              <a:rPr lang="en-US" sz="1800" dirty="0"/>
              <a:t>Vendors should wait in the lobby till OR staff or case is ready</a:t>
            </a:r>
          </a:p>
          <a:p>
            <a:r>
              <a:rPr lang="en-US" sz="1800" dirty="0"/>
              <a:t>Vendors needing to set up prior to the case start must do so with staff present at all times.</a:t>
            </a:r>
          </a:p>
          <a:p>
            <a:r>
              <a:rPr lang="en-US" sz="1800" dirty="0"/>
              <a:t>vendors may not be permitted to participate directly in patient care, touching the patient,</a:t>
            </a:r>
            <a:r>
              <a:rPr lang="en-US" sz="1800" baseline="30000" dirty="0"/>
              <a:t> </a:t>
            </a:r>
            <a:r>
              <a:rPr lang="en-US" sz="1800" dirty="0"/>
              <a:t>or any procedures on the patient.</a:t>
            </a:r>
            <a:endParaRPr lang="en-US" sz="1800" baseline="30000" dirty="0"/>
          </a:p>
        </p:txBody>
      </p:sp>
      <p:pic>
        <p:nvPicPr>
          <p:cNvPr id="5" name="Picture 4" descr="Text&#10;&#10;Description automatically generated with medium confidence">
            <a:extLst>
              <a:ext uri="{FF2B5EF4-FFF2-40B4-BE49-F238E27FC236}">
                <a16:creationId xmlns:a16="http://schemas.microsoft.com/office/drawing/2014/main" id="{BEA0B85C-6890-DD4B-BBBC-932EC03EEBDB}"/>
              </a:ext>
            </a:extLst>
          </p:cNvPr>
          <p:cNvPicPr>
            <a:picLocks noChangeAspect="1"/>
          </p:cNvPicPr>
          <p:nvPr/>
        </p:nvPicPr>
        <p:blipFill>
          <a:blip r:embed="rId2"/>
          <a:stretch>
            <a:fillRect/>
          </a:stretch>
        </p:blipFill>
        <p:spPr>
          <a:xfrm>
            <a:off x="9315450" y="600635"/>
            <a:ext cx="2457450" cy="1337444"/>
          </a:xfrm>
          <a:prstGeom prst="rect">
            <a:avLst/>
          </a:prstGeom>
        </p:spPr>
      </p:pic>
    </p:spTree>
    <p:extLst>
      <p:ext uri="{BB962C8B-B14F-4D97-AF65-F5344CB8AC3E}">
        <p14:creationId xmlns:p14="http://schemas.microsoft.com/office/powerpoint/2010/main" val="207889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Basic code of conduct</a:t>
            </a:r>
          </a:p>
        </p:txBody>
      </p:sp>
      <p:sp>
        <p:nvSpPr>
          <p:cNvPr id="3" name="Content Placeholder 2"/>
          <p:cNvSpPr>
            <a:spLocks noGrp="1"/>
          </p:cNvSpPr>
          <p:nvPr>
            <p:ph sz="quarter" idx="13"/>
          </p:nvPr>
        </p:nvSpPr>
        <p:spPr>
          <a:xfrm>
            <a:off x="913774" y="1828799"/>
            <a:ext cx="10363826" cy="4554071"/>
          </a:xfrm>
        </p:spPr>
        <p:txBody>
          <a:bodyPr>
            <a:normAutofit fontScale="85000" lnSpcReduction="10000"/>
          </a:bodyPr>
          <a:lstStyle/>
          <a:p>
            <a:pPr lvl="0"/>
            <a:r>
              <a:rPr lang="en-US" dirty="0"/>
              <a:t>The vendor is present as an advisor to the perioperative team to ensure the safe and effective application of surgical devices and technologies </a:t>
            </a:r>
          </a:p>
          <a:p>
            <a:pPr lvl="0"/>
            <a:r>
              <a:rPr lang="en-US" dirty="0"/>
              <a:t>The vendor should be present at the request of the operating surgeon </a:t>
            </a:r>
          </a:p>
          <a:p>
            <a:r>
              <a:rPr lang="en-US" dirty="0"/>
              <a:t>The patient should be informed of the presence and purpose of the vendor in the OR and give written, informed consent. This should be documented within the medical records. </a:t>
            </a:r>
          </a:p>
          <a:p>
            <a:pPr lvl="0"/>
            <a:r>
              <a:rPr lang="en-US" dirty="0"/>
              <a:t>Vendor Should not engage in the practice of surgery, nursing or medical decision making</a:t>
            </a:r>
          </a:p>
          <a:p>
            <a:pPr lvl="0"/>
            <a:r>
              <a:rPr lang="en-US" dirty="0"/>
              <a:t>Vendor Should not scrub or be involved in direct patient contact</a:t>
            </a:r>
          </a:p>
          <a:p>
            <a:pPr lvl="0"/>
            <a:r>
              <a:rPr lang="en-US" dirty="0"/>
              <a:t>May be involved in the remote calibration or adjustment of medical devices to the surgeons and manufacturers’ specifications (e.g. pacemakers, pain pumps, </a:t>
            </a:r>
            <a:r>
              <a:rPr lang="en-US" dirty="0" err="1"/>
              <a:t>defibrilators</a:t>
            </a:r>
            <a:r>
              <a:rPr lang="mr-IN" dirty="0"/>
              <a:t>…</a:t>
            </a:r>
            <a:r>
              <a:rPr lang="en-US" dirty="0"/>
              <a:t>)</a:t>
            </a:r>
          </a:p>
          <a:p>
            <a:pPr lvl="0"/>
            <a:r>
              <a:rPr lang="en-US" dirty="0"/>
              <a:t>Vendor will have his or her activities monitored and supported by the surgeon (or, at the surgeon’s discretion) and the perioperative nurse responsible for the patient’s care to ensure compliance with policy and procedure</a:t>
            </a:r>
          </a:p>
          <a:p>
            <a:endParaRPr lang="en-US" dirty="0"/>
          </a:p>
        </p:txBody>
      </p:sp>
      <p:pic>
        <p:nvPicPr>
          <p:cNvPr id="4" name="Picture 3" descr="Text&#10;&#10;Description automatically generated with medium confidence">
            <a:extLst>
              <a:ext uri="{FF2B5EF4-FFF2-40B4-BE49-F238E27FC236}">
                <a16:creationId xmlns:a16="http://schemas.microsoft.com/office/drawing/2014/main" id="{33411472-9179-3947-8C81-544CCBA6D06B}"/>
              </a:ext>
            </a:extLst>
          </p:cNvPr>
          <p:cNvPicPr>
            <a:picLocks noChangeAspect="1"/>
          </p:cNvPicPr>
          <p:nvPr/>
        </p:nvPicPr>
        <p:blipFill>
          <a:blip r:embed="rId2"/>
          <a:stretch>
            <a:fillRect/>
          </a:stretch>
        </p:blipFill>
        <p:spPr>
          <a:xfrm>
            <a:off x="9163050" y="491355"/>
            <a:ext cx="2457450" cy="1337444"/>
          </a:xfrm>
          <a:prstGeom prst="rect">
            <a:avLst/>
          </a:prstGeom>
        </p:spPr>
      </p:pic>
    </p:spTree>
    <p:extLst>
      <p:ext uri="{BB962C8B-B14F-4D97-AF65-F5344CB8AC3E}">
        <p14:creationId xmlns:p14="http://schemas.microsoft.com/office/powerpoint/2010/main" val="695348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Basic code of conduct</a:t>
            </a:r>
          </a:p>
        </p:txBody>
      </p:sp>
      <p:sp>
        <p:nvSpPr>
          <p:cNvPr id="3" name="Content Placeholder 2"/>
          <p:cNvSpPr>
            <a:spLocks noGrp="1"/>
          </p:cNvSpPr>
          <p:nvPr>
            <p:ph sz="quarter" idx="13"/>
          </p:nvPr>
        </p:nvSpPr>
        <p:spPr>
          <a:xfrm>
            <a:off x="914400" y="2491629"/>
            <a:ext cx="10363826" cy="3353359"/>
          </a:xfrm>
        </p:spPr>
        <p:txBody>
          <a:bodyPr>
            <a:noAutofit/>
          </a:bodyPr>
          <a:lstStyle/>
          <a:p>
            <a:r>
              <a:rPr lang="en-US" sz="1800" dirty="0"/>
              <a:t>wandering throughout the department, or from room to room, or throughout the facility is prohibited</a:t>
            </a:r>
          </a:p>
          <a:p>
            <a:r>
              <a:rPr lang="en-US" sz="1800" dirty="0"/>
              <a:t>conducting unauthorized selling, marketing, or lobbying is prohibited</a:t>
            </a:r>
          </a:p>
          <a:p>
            <a:r>
              <a:rPr lang="en-US" sz="1800" dirty="0"/>
              <a:t>vendors are prohibited from scrubbing,</a:t>
            </a:r>
            <a:r>
              <a:rPr lang="en-US" sz="1800" baseline="30000" dirty="0"/>
              <a:t> </a:t>
            </a:r>
            <a:r>
              <a:rPr lang="en-US" sz="1800" dirty="0"/>
              <a:t>performing circulating duties, and serving as an extra body for opening sterile or unsterile supplies or tying gowns</a:t>
            </a:r>
          </a:p>
          <a:p>
            <a:r>
              <a:rPr lang="en-US" sz="1800" dirty="0"/>
              <a:t>During patient care / surgery Vendors are restricted to provide information and instruction verbally only.</a:t>
            </a:r>
          </a:p>
        </p:txBody>
      </p:sp>
      <p:pic>
        <p:nvPicPr>
          <p:cNvPr id="4" name="Picture 3" descr="Text&#10;&#10;Description automatically generated with medium confidence">
            <a:extLst>
              <a:ext uri="{FF2B5EF4-FFF2-40B4-BE49-F238E27FC236}">
                <a16:creationId xmlns:a16="http://schemas.microsoft.com/office/drawing/2014/main" id="{D7DF2272-8C1B-664E-8BA6-108A895327BE}"/>
              </a:ext>
            </a:extLst>
          </p:cNvPr>
          <p:cNvPicPr>
            <a:picLocks noChangeAspect="1"/>
          </p:cNvPicPr>
          <p:nvPr/>
        </p:nvPicPr>
        <p:blipFill>
          <a:blip r:embed="rId2"/>
          <a:stretch>
            <a:fillRect/>
          </a:stretch>
        </p:blipFill>
        <p:spPr>
          <a:xfrm>
            <a:off x="9315450" y="600635"/>
            <a:ext cx="2457450" cy="1337444"/>
          </a:xfrm>
          <a:prstGeom prst="rect">
            <a:avLst/>
          </a:prstGeom>
        </p:spPr>
      </p:pic>
    </p:spTree>
    <p:extLst>
      <p:ext uri="{BB962C8B-B14F-4D97-AF65-F5344CB8AC3E}">
        <p14:creationId xmlns:p14="http://schemas.microsoft.com/office/powerpoint/2010/main" val="1444393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Basic code of conduct</a:t>
            </a:r>
          </a:p>
        </p:txBody>
      </p:sp>
      <p:sp>
        <p:nvSpPr>
          <p:cNvPr id="3" name="Content Placeholder 2"/>
          <p:cNvSpPr>
            <a:spLocks noGrp="1"/>
          </p:cNvSpPr>
          <p:nvPr>
            <p:ph sz="quarter" idx="13"/>
          </p:nvPr>
        </p:nvSpPr>
        <p:spPr>
          <a:xfrm>
            <a:off x="913775" y="2114551"/>
            <a:ext cx="10363826" cy="4157661"/>
          </a:xfrm>
        </p:spPr>
        <p:txBody>
          <a:bodyPr>
            <a:normAutofit/>
          </a:bodyPr>
          <a:lstStyle/>
          <a:p>
            <a:r>
              <a:rPr lang="en-US" dirty="0"/>
              <a:t>Please Contact only those personnel or departments for which prior authorization was given.</a:t>
            </a:r>
            <a:r>
              <a:rPr lang="en-US" baseline="30000" dirty="0"/>
              <a:t> </a:t>
            </a:r>
            <a:r>
              <a:rPr lang="en-US" dirty="0"/>
              <a:t> Attempting to circumvent the department’s contact would be prohibited </a:t>
            </a:r>
          </a:p>
          <a:p>
            <a:r>
              <a:rPr lang="en-US" dirty="0"/>
              <a:t>personal or sales/marketing calls should not be made on department telephones.</a:t>
            </a:r>
          </a:p>
          <a:p>
            <a:r>
              <a:rPr lang="en-US" dirty="0"/>
              <a:t>Please Keep conversation/noise level to a minimum.</a:t>
            </a:r>
          </a:p>
          <a:p>
            <a:r>
              <a:rPr lang="en-US" dirty="0"/>
              <a:t>aggressiveness, harassing, abusive, vulgar behavior or language is prohibited </a:t>
            </a:r>
          </a:p>
          <a:p>
            <a:r>
              <a:rPr lang="en-US" dirty="0"/>
              <a:t>disruptive or distracting behavior in the or is disruptive to the or flow and linked with increased complications</a:t>
            </a:r>
          </a:p>
          <a:p>
            <a:endParaRPr lang="en-US" dirty="0"/>
          </a:p>
        </p:txBody>
      </p:sp>
      <p:pic>
        <p:nvPicPr>
          <p:cNvPr id="4" name="Picture 3" descr="Text&#10;&#10;Description automatically generated with medium confidence">
            <a:extLst>
              <a:ext uri="{FF2B5EF4-FFF2-40B4-BE49-F238E27FC236}">
                <a16:creationId xmlns:a16="http://schemas.microsoft.com/office/drawing/2014/main" id="{D81536E8-A617-7B43-810A-971F0D4F8F88}"/>
              </a:ext>
            </a:extLst>
          </p:cNvPr>
          <p:cNvPicPr>
            <a:picLocks noChangeAspect="1"/>
          </p:cNvPicPr>
          <p:nvPr/>
        </p:nvPicPr>
        <p:blipFill>
          <a:blip r:embed="rId2"/>
          <a:stretch>
            <a:fillRect/>
          </a:stretch>
        </p:blipFill>
        <p:spPr>
          <a:xfrm>
            <a:off x="9315450" y="600635"/>
            <a:ext cx="2457450" cy="1337444"/>
          </a:xfrm>
          <a:prstGeom prst="rect">
            <a:avLst/>
          </a:prstGeom>
        </p:spPr>
      </p:pic>
    </p:spTree>
    <p:extLst>
      <p:ext uri="{BB962C8B-B14F-4D97-AF65-F5344CB8AC3E}">
        <p14:creationId xmlns:p14="http://schemas.microsoft.com/office/powerpoint/2010/main" val="1691581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Basic code of conduct</a:t>
            </a:r>
          </a:p>
        </p:txBody>
      </p:sp>
      <p:sp>
        <p:nvSpPr>
          <p:cNvPr id="3" name="Content Placeholder 2"/>
          <p:cNvSpPr>
            <a:spLocks noGrp="1"/>
          </p:cNvSpPr>
          <p:nvPr>
            <p:ph sz="quarter" idx="13"/>
          </p:nvPr>
        </p:nvSpPr>
        <p:spPr>
          <a:xfrm>
            <a:off x="913774" y="2114550"/>
            <a:ext cx="10363826" cy="3871913"/>
          </a:xfrm>
        </p:spPr>
        <p:txBody>
          <a:bodyPr>
            <a:normAutofit fontScale="77500" lnSpcReduction="20000"/>
          </a:bodyPr>
          <a:lstStyle/>
          <a:p>
            <a:r>
              <a:rPr lang="en-US" dirty="0"/>
              <a:t>The vendor could be required to leave the area immediately, when told to do so.  Some reasons may include: an emergent situation,  interference with the procedure, or not complying with instructions.</a:t>
            </a:r>
            <a:endParaRPr lang="en-US" baseline="30000" dirty="0"/>
          </a:p>
          <a:p>
            <a:r>
              <a:rPr lang="en-US" dirty="0"/>
              <a:t>Access to patient medical records requires permission from circulating </a:t>
            </a:r>
            <a:r>
              <a:rPr lang="en-US" dirty="0" err="1"/>
              <a:t>rn</a:t>
            </a:r>
            <a:r>
              <a:rPr lang="en-US" dirty="0"/>
              <a:t>.</a:t>
            </a:r>
          </a:p>
          <a:p>
            <a:r>
              <a:rPr lang="en-US" dirty="0"/>
              <a:t>Vendors could be denied access to specific or aggregate patient information beyond that of the case for which the patient has consented.  Specifically, if Such information is limited to a need-to-know clinical level.</a:t>
            </a:r>
          </a:p>
          <a:p>
            <a:r>
              <a:rPr lang="en-US" dirty="0"/>
              <a:t>If vendor violates the code of conduct, the circulating nurse can use the established chain of command:</a:t>
            </a:r>
          </a:p>
          <a:p>
            <a:pPr lvl="1"/>
            <a:r>
              <a:rPr lang="en-US" dirty="0"/>
              <a:t>First, the vendor can be asked to stop the behavior. </a:t>
            </a:r>
          </a:p>
          <a:p>
            <a:pPr lvl="1"/>
            <a:r>
              <a:rPr lang="en-US" dirty="0"/>
              <a:t>If the behavior continues, the circulating nurse can notify the surgeon. </a:t>
            </a:r>
          </a:p>
          <a:p>
            <a:pPr lvl="1"/>
            <a:r>
              <a:rPr lang="en-US" dirty="0"/>
              <a:t>If this does not resolve the issue, the nurse can contact the or supervisor for administrative assistance to address the behavior.</a:t>
            </a:r>
          </a:p>
        </p:txBody>
      </p:sp>
      <p:pic>
        <p:nvPicPr>
          <p:cNvPr id="4" name="Picture 3" descr="Text&#10;&#10;Description automatically generated with medium confidence">
            <a:extLst>
              <a:ext uri="{FF2B5EF4-FFF2-40B4-BE49-F238E27FC236}">
                <a16:creationId xmlns:a16="http://schemas.microsoft.com/office/drawing/2014/main" id="{245BCC41-0AFE-CB4B-A30A-0B62F1FDEADE}"/>
              </a:ext>
            </a:extLst>
          </p:cNvPr>
          <p:cNvPicPr>
            <a:picLocks noChangeAspect="1"/>
          </p:cNvPicPr>
          <p:nvPr/>
        </p:nvPicPr>
        <p:blipFill>
          <a:blip r:embed="rId2"/>
          <a:stretch>
            <a:fillRect/>
          </a:stretch>
        </p:blipFill>
        <p:spPr>
          <a:xfrm>
            <a:off x="9315450" y="600635"/>
            <a:ext cx="2457450" cy="1337444"/>
          </a:xfrm>
          <a:prstGeom prst="rect">
            <a:avLst/>
          </a:prstGeom>
        </p:spPr>
      </p:pic>
    </p:spTree>
    <p:extLst>
      <p:ext uri="{BB962C8B-B14F-4D97-AF65-F5344CB8AC3E}">
        <p14:creationId xmlns:p14="http://schemas.microsoft.com/office/powerpoint/2010/main" val="1075205172"/>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Droplet</Template>
  <TotalTime>1453</TotalTime>
  <Words>2674</Words>
  <Application>Microsoft Macintosh PowerPoint</Application>
  <PresentationFormat>Widescreen</PresentationFormat>
  <Paragraphs>206</Paragraphs>
  <Slides>28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Courier New</vt:lpstr>
      <vt:lpstr>Tw Cen MT</vt:lpstr>
      <vt:lpstr>Droplet</vt:lpstr>
      <vt:lpstr>Welcome to VENDOR TRAINING</vt:lpstr>
      <vt:lpstr>introduction</vt:lpstr>
      <vt:lpstr>OBJECTIVES</vt:lpstr>
      <vt:lpstr>HIPAA</vt:lpstr>
      <vt:lpstr>Basic CODE of conduct</vt:lpstr>
      <vt:lpstr>Basic code of conduct</vt:lpstr>
      <vt:lpstr>Basic code of conduct</vt:lpstr>
      <vt:lpstr>Basic code of conduct</vt:lpstr>
      <vt:lpstr>Basic code of conduct</vt:lpstr>
      <vt:lpstr>OPERATING ROOM (OR) ETIQUETTE</vt:lpstr>
      <vt:lpstr>Clean – aseptic - sterile</vt:lpstr>
      <vt:lpstr>COVID-19</vt:lpstr>
      <vt:lpstr>ASEPTIC TECHNIQUE</vt:lpstr>
      <vt:lpstr>Sterile technique requires</vt:lpstr>
      <vt:lpstr>Sterile Field(s)</vt:lpstr>
      <vt:lpstr>STERILE FIELD(s)</vt:lpstr>
      <vt:lpstr>Sterile packages / supplies / instruments</vt:lpstr>
      <vt:lpstr>SURGICAL ATTIRE</vt:lpstr>
      <vt:lpstr>UNIVERSAL PRECAUTIONS</vt:lpstr>
      <vt:lpstr>UNIVERSAL PRECAUTIONS</vt:lpstr>
      <vt:lpstr>Protection - BLOOD BORNE PATHOGENS</vt:lpstr>
      <vt:lpstr>Infection control policies</vt:lpstr>
      <vt:lpstr>Hand hygiene</vt:lpstr>
      <vt:lpstr>Hand washing technique</vt:lpstr>
      <vt:lpstr>Hand sanitizer use INSTRUCTIONS</vt:lpstr>
      <vt:lpstr>Radiation safety</vt:lpstr>
      <vt:lpstr>Fire and electrical safety</vt:lpstr>
      <vt:lpstr>Other emergency procedures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VENDOR TRAINING</dc:title>
  <dc:creator>Wanda Kaniewski</dc:creator>
  <cp:lastModifiedBy>Wanda Kaniewski</cp:lastModifiedBy>
  <cp:revision>55</cp:revision>
  <dcterms:created xsi:type="dcterms:W3CDTF">2019-02-23T22:47:20Z</dcterms:created>
  <dcterms:modified xsi:type="dcterms:W3CDTF">2021-01-17T21:28:25Z</dcterms:modified>
</cp:coreProperties>
</file>