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7"/>
    <p:restoredTop sz="94666"/>
  </p:normalViewPr>
  <p:slideViewPr>
    <p:cSldViewPr>
      <p:cViewPr varScale="1">
        <p:scale>
          <a:sx n="130" d="100"/>
          <a:sy n="130" d="100"/>
        </p:scale>
        <p:origin x="208" y="9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99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ADDC8D-7981-4A63-9C24-372F476014CF}" type="datetimeFigureOut">
              <a:rPr lang="en-US" smtClean="0"/>
              <a:t>9/7/18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E7B650-681C-4DB3-8E3E-99D79A132F7D}" type="slidenum">
              <a:rPr lang="en-US" smtClean="0"/>
              <a:t>‹#›</a:t>
            </a:fld>
            <a:endParaRPr lang="en-US"/>
          </a:p>
        </p:txBody>
      </p:sp>
    </p:spTree>
    <p:extLst>
      <p:ext uri="{BB962C8B-B14F-4D97-AF65-F5344CB8AC3E}">
        <p14:creationId xmlns:p14="http://schemas.microsoft.com/office/powerpoint/2010/main" val="9676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71A1A-1B2D-4EC1-B912-682D41CC4C06}" type="datetimeFigureOut">
              <a:rPr lang="en-US" smtClean="0"/>
              <a:t>9/7/18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D3082-F8EB-460F-B8DB-CD165FAEA6BC}" type="slidenum">
              <a:rPr lang="en-US" smtClean="0"/>
              <a:t>‹#›</a:t>
            </a:fld>
            <a:endParaRPr lang="en-US"/>
          </a:p>
        </p:txBody>
      </p:sp>
    </p:spTree>
    <p:extLst>
      <p:ext uri="{BB962C8B-B14F-4D97-AF65-F5344CB8AC3E}">
        <p14:creationId xmlns:p14="http://schemas.microsoft.com/office/powerpoint/2010/main" val="36378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CD3082-F8EB-460F-B8DB-CD165FAEA6BC}" type="slidenum">
              <a:rPr lang="en-US" smtClean="0"/>
              <a:t>4</a:t>
            </a:fld>
            <a:endParaRPr lang="en-US"/>
          </a:p>
        </p:txBody>
      </p:sp>
    </p:spTree>
    <p:extLst>
      <p:ext uri="{BB962C8B-B14F-4D97-AF65-F5344CB8AC3E}">
        <p14:creationId xmlns:p14="http://schemas.microsoft.com/office/powerpoint/2010/main" val="24078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5A2CABB6-3F3D-4AFD-9A53-0E7E36210AA7}"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170377736"/>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418E9-B6CA-4B9C-BE27-6F01744E5A90}"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15103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87297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437825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25032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025309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961797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829507803"/>
      </p:ext>
    </p:extLst>
  </p:cSld>
  <p:clrMapOvr>
    <a:masterClrMapping/>
  </p:clrMapOvr>
  <p:transition>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73808697"/>
      </p:ext>
    </p:extLst>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735886079"/>
      </p:ext>
    </p:extLst>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18E9-B6CA-4B9C-BE27-6F01744E5A90}"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471985258"/>
      </p:ext>
    </p:extLst>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7418E9-B6CA-4B9C-BE27-6F01744E5A90}"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644617766"/>
      </p:ext>
    </p:extLst>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7418E9-B6CA-4B9C-BE27-6F01744E5A90}" type="datetimeFigureOut">
              <a:rPr lang="en-US" smtClean="0"/>
              <a:t>9/7/18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35794047"/>
      </p:ext>
    </p:extLst>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7418E9-B6CA-4B9C-BE27-6F01744E5A90}" type="datetimeFigureOut">
              <a:rPr lang="en-US" smtClean="0"/>
              <a:t>9/7/18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295126769"/>
      </p:ext>
    </p:extLst>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418E9-B6CA-4B9C-BE27-6F01744E5A90}" type="datetimeFigureOut">
              <a:rPr lang="en-US" smtClean="0"/>
              <a:t>9/7/18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1655865660"/>
      </p:ext>
    </p:extLst>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418E9-B6CA-4B9C-BE27-6F01744E5A90}"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893566147"/>
      </p:ext>
    </p:extLst>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418E9-B6CA-4B9C-BE27-6F01744E5A90}"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CABB6-3F3D-4AFD-9A53-0E7E36210AA7}" type="slidenum">
              <a:rPr lang="en-US" smtClean="0"/>
              <a:t>‹#›</a:t>
            </a:fld>
            <a:endParaRPr lang="en-US"/>
          </a:p>
        </p:txBody>
      </p:sp>
    </p:spTree>
    <p:extLst>
      <p:ext uri="{BB962C8B-B14F-4D97-AF65-F5344CB8AC3E}">
        <p14:creationId xmlns:p14="http://schemas.microsoft.com/office/powerpoint/2010/main" val="813089158"/>
      </p:ext>
    </p:extLst>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7418E9-B6CA-4B9C-BE27-6F01744E5A90}" type="datetimeFigureOut">
              <a:rPr lang="en-US" smtClean="0"/>
              <a:t>9/7/18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2CABB6-3F3D-4AFD-9A53-0E7E36210AA7}" type="slidenum">
              <a:rPr lang="en-US" smtClean="0"/>
              <a:t>‹#›</a:t>
            </a:fld>
            <a:endParaRPr lang="en-US"/>
          </a:p>
        </p:txBody>
      </p:sp>
    </p:spTree>
    <p:extLst>
      <p:ext uri="{BB962C8B-B14F-4D97-AF65-F5344CB8AC3E}">
        <p14:creationId xmlns:p14="http://schemas.microsoft.com/office/powerpoint/2010/main" val="16445103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ransition>
    <p:wipe dir="d"/>
  </p:transition>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Abadi MT Condensed Extra Bold" charset="0"/>
                <a:ea typeface="Abadi MT Condensed Extra Bold" charset="0"/>
                <a:cs typeface="Abadi MT Condensed Extra Bold" charset="0"/>
              </a:rPr>
              <a:t>Infection Control </a:t>
            </a:r>
            <a:r>
              <a:rPr lang="en-US" dirty="0"/>
              <a:t/>
            </a:r>
            <a:br>
              <a:rPr lang="en-US" dirty="0"/>
            </a:br>
            <a:r>
              <a:rPr lang="en-US" sz="3100" b="1" dirty="0"/>
              <a:t>Information for Patients and </a:t>
            </a:r>
            <a:r>
              <a:rPr lang="en-US" sz="3100" b="1" dirty="0" smtClean="0"/>
              <a:t>Visitors</a:t>
            </a:r>
            <a:br>
              <a:rPr lang="en-US" sz="3100" b="1" dirty="0" smtClean="0"/>
            </a:br>
            <a:r>
              <a:rPr lang="en-US" sz="3600" b="1" dirty="0" smtClean="0"/>
              <a:t/>
            </a:r>
            <a:br>
              <a:rPr lang="en-US" sz="3600" b="1" dirty="0" smtClean="0"/>
            </a:br>
            <a:r>
              <a:rPr lang="en-US" sz="2700" b="1" i="1" dirty="0" smtClean="0">
                <a:solidFill>
                  <a:srgbClr val="FF0000"/>
                </a:solidFill>
              </a:rPr>
              <a:t>How to reduce the spread of contagious disease</a:t>
            </a:r>
            <a:r>
              <a:rPr lang="en-US" i="1" dirty="0"/>
              <a:t/>
            </a:r>
            <a:br>
              <a:rPr lang="en-US" i="1" dirty="0"/>
            </a:br>
            <a:endParaRPr lang="en-US" i="1" dirty="0"/>
          </a:p>
        </p:txBody>
      </p:sp>
      <p:sp>
        <p:nvSpPr>
          <p:cNvPr id="3" name="Subtitle 2"/>
          <p:cNvSpPr>
            <a:spLocks noGrp="1"/>
          </p:cNvSpPr>
          <p:nvPr>
            <p:ph type="subTitle" idx="1"/>
          </p:nvPr>
        </p:nvSpPr>
        <p:spPr>
          <a:xfrm>
            <a:off x="2286000" y="3657600"/>
            <a:ext cx="6400800" cy="1600200"/>
          </a:xfrm>
        </p:spPr>
        <p:txBody>
          <a:bodyPr>
            <a:normAutofit/>
          </a:bodyPr>
          <a:lstStyle/>
          <a:p>
            <a:r>
              <a:rPr lang="en-US" i="1" dirty="0"/>
              <a:t>Minimally Invasive Surgery Hospital strives to be a safe, healthful place for patients, their visitors, and staff. </a:t>
            </a:r>
            <a:endParaRPr lang="en-US" i="1" dirty="0" smtClean="0"/>
          </a:p>
          <a:p>
            <a:r>
              <a:rPr lang="en-US" i="1" dirty="0" smtClean="0"/>
              <a:t>One </a:t>
            </a:r>
            <a:r>
              <a:rPr lang="en-US" i="1" dirty="0"/>
              <a:t>way to do this is to lessen the chance for the spread of infection.</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Hand </a:t>
            </a:r>
            <a:r>
              <a:rPr lang="en-US" i="1" dirty="0" smtClean="0"/>
              <a:t>washing</a:t>
            </a:r>
            <a:endParaRPr lang="en-US" dirty="0"/>
          </a:p>
        </p:txBody>
      </p:sp>
      <p:sp>
        <p:nvSpPr>
          <p:cNvPr id="3" name="Content Placeholder 2"/>
          <p:cNvSpPr>
            <a:spLocks noGrp="1"/>
          </p:cNvSpPr>
          <p:nvPr>
            <p:ph idx="1"/>
          </p:nvPr>
        </p:nvSpPr>
        <p:spPr/>
        <p:txBody>
          <a:bodyPr>
            <a:normAutofit lnSpcReduction="10000"/>
          </a:bodyPr>
          <a:lstStyle/>
          <a:p>
            <a:pPr lvl="0"/>
            <a:r>
              <a:rPr lang="en-US" dirty="0"/>
              <a:t>Hand washing is the single most important way to prevent infection. </a:t>
            </a:r>
            <a:endParaRPr lang="en-US" dirty="0" smtClean="0"/>
          </a:p>
          <a:p>
            <a:pPr lvl="0"/>
            <a:r>
              <a:rPr lang="en-US" dirty="0" smtClean="0"/>
              <a:t>Hands </a:t>
            </a:r>
            <a:r>
              <a:rPr lang="en-US" dirty="0"/>
              <a:t>should be washed before and after visits with patients, after contact with blood or other potentially infectious materials, and after removing gloves or other protective barriers.  </a:t>
            </a:r>
            <a:endParaRPr lang="en-US" dirty="0" smtClean="0"/>
          </a:p>
          <a:p>
            <a:pPr lvl="0"/>
            <a:r>
              <a:rPr lang="en-US" dirty="0" smtClean="0"/>
              <a:t>The </a:t>
            </a:r>
            <a:r>
              <a:rPr lang="en-US" dirty="0"/>
              <a:t>recommended time is 15 seconds of washing your hands with soap and water.  </a:t>
            </a:r>
          </a:p>
          <a:p>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Hand </a:t>
            </a:r>
            <a:r>
              <a:rPr lang="en-US" i="1" dirty="0" smtClean="0"/>
              <a:t>washing</a:t>
            </a:r>
            <a:endParaRPr lang="en-US" dirty="0"/>
          </a:p>
        </p:txBody>
      </p:sp>
      <p:sp>
        <p:nvSpPr>
          <p:cNvPr id="3" name="Content Placeholder 2"/>
          <p:cNvSpPr>
            <a:spLocks noGrp="1"/>
          </p:cNvSpPr>
          <p:nvPr>
            <p:ph idx="1"/>
          </p:nvPr>
        </p:nvSpPr>
        <p:spPr/>
        <p:txBody>
          <a:bodyPr/>
          <a:lstStyle/>
          <a:p>
            <a:pPr lvl="0"/>
            <a:r>
              <a:rPr lang="en-US" dirty="0"/>
              <a:t>An alternative method is an alcohol-based rub:  </a:t>
            </a:r>
            <a:endParaRPr lang="en-US" sz="2800" dirty="0"/>
          </a:p>
          <a:p>
            <a:pPr lvl="1"/>
            <a:r>
              <a:rPr lang="en-US" dirty="0"/>
              <a:t>Apply about 1/2 teaspoon of the product to the palm of your hand. </a:t>
            </a:r>
            <a:endParaRPr lang="en-US" sz="2400" dirty="0"/>
          </a:p>
          <a:p>
            <a:pPr lvl="1"/>
            <a:r>
              <a:rPr lang="en-US" dirty="0"/>
              <a:t>Rub your hands together, covering all surfaces of your hands, until they're dry. </a:t>
            </a:r>
            <a:endParaRPr lang="en-US" sz="2400" dirty="0"/>
          </a:p>
          <a:p>
            <a:pPr lvl="1"/>
            <a:r>
              <a:rPr lang="en-US" dirty="0"/>
              <a:t>For grossly contaminated hands, soap and water is the best method for hand washing.</a:t>
            </a:r>
            <a:endParaRPr lang="en-US" sz="2400" dirty="0"/>
          </a:p>
          <a:p>
            <a:endParaRPr lang="en-US"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Wearing protective </a:t>
            </a:r>
            <a:r>
              <a:rPr lang="en-US" i="1" dirty="0" smtClean="0"/>
              <a:t>barriers</a:t>
            </a:r>
            <a:endParaRPr lang="en-US" dirty="0"/>
          </a:p>
        </p:txBody>
      </p:sp>
      <p:sp>
        <p:nvSpPr>
          <p:cNvPr id="3" name="Content Placeholder 2"/>
          <p:cNvSpPr>
            <a:spLocks noGrp="1"/>
          </p:cNvSpPr>
          <p:nvPr>
            <p:ph idx="1"/>
          </p:nvPr>
        </p:nvSpPr>
        <p:spPr/>
        <p:txBody>
          <a:bodyPr/>
          <a:lstStyle/>
          <a:p>
            <a:r>
              <a:rPr lang="en-US" dirty="0"/>
              <a:t>Health care workers and visitors must wear protective barriers, such as gloves, whenever contact with blood or other potentially infectious materials are likely. </a:t>
            </a:r>
            <a:endParaRPr lang="en-US" dirty="0" smtClean="0"/>
          </a:p>
          <a:p>
            <a:endParaRPr lang="en-US" dirty="0" smtClean="0"/>
          </a:p>
          <a:p>
            <a:r>
              <a:rPr lang="en-US" dirty="0" smtClean="0"/>
              <a:t>Disposable </a:t>
            </a:r>
            <a:r>
              <a:rPr lang="en-US" dirty="0"/>
              <a:t>gowns, masks, eyewear, and other protective barriers help protect the face and skin.</a:t>
            </a:r>
          </a:p>
          <a:p>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Safely handling contaminated items</a:t>
            </a:r>
            <a:endParaRPr lang="en-US" dirty="0"/>
          </a:p>
        </p:txBody>
      </p:sp>
      <p:sp>
        <p:nvSpPr>
          <p:cNvPr id="3" name="Content Placeholder 2"/>
          <p:cNvSpPr>
            <a:spLocks noGrp="1"/>
          </p:cNvSpPr>
          <p:nvPr>
            <p:ph idx="1"/>
          </p:nvPr>
        </p:nvSpPr>
        <p:spPr/>
        <p:txBody>
          <a:bodyPr/>
          <a:lstStyle/>
          <a:p>
            <a:pPr>
              <a:buNone/>
            </a:pPr>
            <a:r>
              <a:rPr lang="en-US" dirty="0"/>
              <a:t>• Anyone handling contaminated items, such as waste, soiled linens, or patient care items, must avoid contact with blood or other potentially infectious materials</a:t>
            </a:r>
            <a:r>
              <a:rPr lang="en-US" dirty="0" smtClean="0"/>
              <a:t>.</a:t>
            </a:r>
          </a:p>
          <a:p>
            <a:pPr>
              <a:buNone/>
            </a:pPr>
            <a:endParaRPr lang="en-US" dirty="0"/>
          </a:p>
          <a:p>
            <a:pPr>
              <a:buNone/>
            </a:pPr>
            <a:r>
              <a:rPr lang="en-US" dirty="0"/>
              <a:t>• Visitors should ask staff how to handle and dispose of contaminated items.</a:t>
            </a:r>
          </a:p>
          <a:p>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b="1" dirty="0" smtClean="0"/>
              <a:t>Part 2: Isolation precautions-</a:t>
            </a:r>
            <a:br>
              <a:rPr lang="en-US" b="1" dirty="0" smtClean="0"/>
            </a:br>
            <a:r>
              <a:rPr lang="en-US" b="1" dirty="0" smtClean="0"/>
              <a:t>		what they are</a:t>
            </a:r>
            <a:endParaRPr lang="en-US" dirty="0"/>
          </a:p>
        </p:txBody>
      </p:sp>
      <p:sp>
        <p:nvSpPr>
          <p:cNvPr id="3" name="Content Placeholder 2"/>
          <p:cNvSpPr>
            <a:spLocks noGrp="1"/>
          </p:cNvSpPr>
          <p:nvPr>
            <p:ph idx="1"/>
          </p:nvPr>
        </p:nvSpPr>
        <p:spPr/>
        <p:txBody>
          <a:bodyPr>
            <a:normAutofit lnSpcReduction="10000"/>
          </a:bodyPr>
          <a:lstStyle/>
          <a:p>
            <a:r>
              <a:rPr lang="en-US" dirty="0"/>
              <a:t>Isolation precautions are used when a patient is known to have, or thought to have, a contagious disease. </a:t>
            </a:r>
            <a:endParaRPr lang="en-US" dirty="0" smtClean="0"/>
          </a:p>
          <a:p>
            <a:r>
              <a:rPr lang="en-US" dirty="0" smtClean="0"/>
              <a:t>They </a:t>
            </a:r>
            <a:r>
              <a:rPr lang="en-US" dirty="0"/>
              <a:t>are stopped either when a patient is found not to have an infectious disease, or when the patient is no longer infectious. </a:t>
            </a:r>
            <a:endParaRPr lang="en-US" dirty="0" smtClean="0"/>
          </a:p>
          <a:p>
            <a:r>
              <a:rPr lang="en-US" dirty="0" smtClean="0"/>
              <a:t>These </a:t>
            </a:r>
            <a:r>
              <a:rPr lang="en-US" dirty="0"/>
              <a:t>precautions are used with universal precautions. </a:t>
            </a:r>
            <a:endParaRPr lang="en-US" dirty="0" smtClean="0"/>
          </a:p>
          <a:p>
            <a:r>
              <a:rPr lang="en-US" dirty="0" smtClean="0"/>
              <a:t>Patients </a:t>
            </a:r>
            <a:r>
              <a:rPr lang="en-US" dirty="0"/>
              <a:t>on isolation precautions will have signs posted outside their hospital doors and on their hospital charts.</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Isolation precautions </a:t>
            </a:r>
            <a:r>
              <a:rPr lang="en-US" b="1" dirty="0" smtClean="0"/>
              <a:t>-Types</a:t>
            </a:r>
            <a:endParaRPr lang="en-US" dirty="0"/>
          </a:p>
        </p:txBody>
      </p:sp>
      <p:sp>
        <p:nvSpPr>
          <p:cNvPr id="3" name="Content Placeholder 2"/>
          <p:cNvSpPr>
            <a:spLocks noGrp="1"/>
          </p:cNvSpPr>
          <p:nvPr>
            <p:ph idx="1"/>
          </p:nvPr>
        </p:nvSpPr>
        <p:spPr/>
        <p:txBody>
          <a:bodyPr/>
          <a:lstStyle/>
          <a:p>
            <a:endParaRPr lang="en-US" b="1" i="1" dirty="0"/>
          </a:p>
          <a:p>
            <a:pPr algn="ctr"/>
            <a:r>
              <a:rPr lang="en-US" b="1" i="1" dirty="0" smtClean="0"/>
              <a:t>Contact Precautions</a:t>
            </a:r>
          </a:p>
          <a:p>
            <a:pPr algn="ctr"/>
            <a:endParaRPr lang="en-US" dirty="0"/>
          </a:p>
          <a:p>
            <a:pPr algn="ctr"/>
            <a:r>
              <a:rPr lang="en-US" b="1" i="1" dirty="0"/>
              <a:t>Droplet </a:t>
            </a:r>
            <a:r>
              <a:rPr lang="en-US" b="1" i="1" dirty="0" smtClean="0"/>
              <a:t>Precautions</a:t>
            </a:r>
          </a:p>
          <a:p>
            <a:pPr algn="ctr"/>
            <a:endParaRPr lang="en-US" dirty="0"/>
          </a:p>
          <a:p>
            <a:pPr algn="ctr"/>
            <a:r>
              <a:rPr lang="en-US" b="1" i="1" dirty="0"/>
              <a:t>Airborne Precautions</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Contact </a:t>
            </a:r>
            <a:r>
              <a:rPr lang="en-US" b="1" i="1" dirty="0" smtClean="0"/>
              <a:t>Precautions</a:t>
            </a:r>
            <a:endParaRPr lang="en-US" dirty="0"/>
          </a:p>
        </p:txBody>
      </p:sp>
      <p:sp>
        <p:nvSpPr>
          <p:cNvPr id="3" name="Content Placeholder 2"/>
          <p:cNvSpPr>
            <a:spLocks noGrp="1"/>
          </p:cNvSpPr>
          <p:nvPr>
            <p:ph idx="1"/>
          </p:nvPr>
        </p:nvSpPr>
        <p:spPr/>
        <p:txBody>
          <a:bodyPr/>
          <a:lstStyle/>
          <a:p>
            <a:r>
              <a:rPr lang="en-US" dirty="0"/>
              <a:t>This applies to diseases spread by direct patient contact, contact with infectious material, or by contact with contaminated items in the patient’s environment. (Examples are certain resistant bacterial infections and some kinds of diarrhea.)</a:t>
            </a:r>
          </a:p>
          <a:p>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Contact </a:t>
            </a:r>
            <a:r>
              <a:rPr lang="en-US" b="1" i="1" dirty="0" smtClean="0"/>
              <a:t>Precautions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How it works</a:t>
            </a:r>
            <a:endParaRPr lang="en-US" dirty="0"/>
          </a:p>
          <a:p>
            <a:pPr lvl="1"/>
            <a:r>
              <a:rPr lang="en-US" dirty="0"/>
              <a:t>Visitors should report to the nurses’ station and speak with a nurse before entering the patient’s room</a:t>
            </a:r>
            <a:r>
              <a:rPr lang="en-US" dirty="0" smtClean="0"/>
              <a:t>.</a:t>
            </a:r>
          </a:p>
          <a:p>
            <a:r>
              <a:rPr lang="en-US" i="1" dirty="0"/>
              <a:t>The patient’s room</a:t>
            </a:r>
            <a:endParaRPr lang="en-US" dirty="0"/>
          </a:p>
          <a:p>
            <a:pPr lvl="1"/>
            <a:r>
              <a:rPr lang="en-US" dirty="0"/>
              <a:t>It will be private, or patients who have the same disease may share a room. If these arrangements are not possible, staff may take other precautions</a:t>
            </a:r>
            <a:r>
              <a:rPr lang="en-US" dirty="0" smtClean="0"/>
              <a:t>.</a:t>
            </a:r>
          </a:p>
          <a:p>
            <a:r>
              <a:rPr lang="en-US" i="1" dirty="0"/>
              <a:t>Hand washing</a:t>
            </a:r>
            <a:endParaRPr lang="en-US" dirty="0"/>
          </a:p>
          <a:p>
            <a:pPr lvl="1"/>
            <a:r>
              <a:rPr lang="en-US" dirty="0"/>
              <a:t>Everybody must wash their hands and avoid touching objects before leaving the room.</a:t>
            </a:r>
          </a:p>
          <a:p>
            <a:pPr lvl="1"/>
            <a:endParaRPr lang="en-US" dirty="0"/>
          </a:p>
          <a:p>
            <a:endParaRPr lang="en-US" dirty="0" smtClean="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Contact </a:t>
            </a:r>
            <a:r>
              <a:rPr lang="en-US" b="1" i="1" dirty="0" smtClean="0"/>
              <a:t>Precautions</a:t>
            </a:r>
            <a:endParaRPr lang="en-US" dirty="0"/>
          </a:p>
        </p:txBody>
      </p:sp>
      <p:sp>
        <p:nvSpPr>
          <p:cNvPr id="3" name="Content Placeholder 2"/>
          <p:cNvSpPr>
            <a:spLocks noGrp="1"/>
          </p:cNvSpPr>
          <p:nvPr>
            <p:ph idx="1"/>
          </p:nvPr>
        </p:nvSpPr>
        <p:spPr/>
        <p:txBody>
          <a:bodyPr>
            <a:normAutofit lnSpcReduction="10000"/>
          </a:bodyPr>
          <a:lstStyle/>
          <a:p>
            <a:r>
              <a:rPr lang="en-US" i="1" dirty="0"/>
              <a:t>Protective barriers</a:t>
            </a:r>
            <a:endParaRPr lang="en-US" dirty="0"/>
          </a:p>
          <a:p>
            <a:pPr lvl="1"/>
            <a:r>
              <a:rPr lang="en-US" dirty="0"/>
              <a:t>Staff entering the patient’s room must wear gloves and change them when they become soiled. Visitors may be asked to wear gloves and a disposable gown</a:t>
            </a:r>
            <a:r>
              <a:rPr lang="en-US" dirty="0" smtClean="0"/>
              <a:t>.</a:t>
            </a:r>
          </a:p>
          <a:p>
            <a:pPr lvl="1"/>
            <a:endParaRPr lang="en-US" dirty="0"/>
          </a:p>
          <a:p>
            <a:r>
              <a:rPr lang="en-US" i="1" dirty="0"/>
              <a:t>Patient transportation</a:t>
            </a:r>
            <a:endParaRPr lang="en-US" dirty="0"/>
          </a:p>
          <a:p>
            <a:pPr lvl="1"/>
            <a:r>
              <a:rPr lang="en-US" dirty="0"/>
              <a:t>Patients should leave their rooms as seldom as possible. If they must leave their rooms, they should avoid touching people or objects.</a:t>
            </a:r>
          </a:p>
          <a:p>
            <a:pPr lvl="1"/>
            <a:endParaRPr lang="en-US"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Droplet Precautions</a:t>
            </a:r>
            <a:endParaRPr lang="en-US" dirty="0"/>
          </a:p>
        </p:txBody>
      </p:sp>
      <p:sp>
        <p:nvSpPr>
          <p:cNvPr id="3" name="Content Placeholder 2"/>
          <p:cNvSpPr>
            <a:spLocks noGrp="1"/>
          </p:cNvSpPr>
          <p:nvPr>
            <p:ph idx="1"/>
          </p:nvPr>
        </p:nvSpPr>
        <p:spPr/>
        <p:txBody>
          <a:bodyPr/>
          <a:lstStyle/>
          <a:p>
            <a:r>
              <a:rPr lang="en-US" dirty="0"/>
              <a:t>This is intended to prevent transmission of pathogens spread through close respiratory or mucous membrane contact.  (i.e.  respiratory </a:t>
            </a:r>
            <a:r>
              <a:rPr lang="en-US" dirty="0" err="1"/>
              <a:t>secretionsinclude</a:t>
            </a:r>
            <a:r>
              <a:rPr lang="en-US" dirty="0"/>
              <a:t> </a:t>
            </a:r>
            <a:r>
              <a:rPr lang="en-US" i="1" dirty="0"/>
              <a:t>B. </a:t>
            </a:r>
            <a:r>
              <a:rPr lang="en-US" i="1" dirty="0" err="1"/>
              <a:t>pertussis</a:t>
            </a:r>
            <a:r>
              <a:rPr lang="en-US" dirty="0"/>
              <a:t>, influenza virus, adenovirus, rhinovirus,</a:t>
            </a:r>
            <a:r>
              <a:rPr lang="en-US" i="1" dirty="0"/>
              <a:t> N. meningitides</a:t>
            </a:r>
            <a:r>
              <a:rPr lang="en-US" dirty="0"/>
              <a:t>, and group A streptococcus (for the first 24 hours of antimicrobial therapy)).</a:t>
            </a:r>
          </a:p>
          <a:p>
            <a:endParaRPr lang="en-US"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an infection?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An infection is an illness caused by “germs” such as bacteria and viruses. </a:t>
            </a:r>
            <a:endParaRPr lang="en-US" dirty="0" smtClean="0"/>
          </a:p>
          <a:p>
            <a:endParaRPr lang="en-US" dirty="0" smtClean="0"/>
          </a:p>
          <a:p>
            <a:r>
              <a:rPr lang="en-US" dirty="0" smtClean="0"/>
              <a:t>An </a:t>
            </a:r>
            <a:r>
              <a:rPr lang="en-US" dirty="0"/>
              <a:t>infection is “contagious” (“infectious”) when it can be passed from person to person. </a:t>
            </a:r>
            <a:endParaRPr lang="en-US" dirty="0" smtClean="0"/>
          </a:p>
          <a:p>
            <a:endParaRPr lang="en-US" dirty="0" smtClean="0"/>
          </a:p>
          <a:p>
            <a:r>
              <a:rPr lang="en-US" dirty="0" smtClean="0"/>
              <a:t>The </a:t>
            </a:r>
            <a:r>
              <a:rPr lang="en-US" dirty="0"/>
              <a:t>common cold is an example of a contagious disease.</a:t>
            </a:r>
          </a:p>
          <a:p>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Droplet </a:t>
            </a:r>
            <a:r>
              <a:rPr lang="en-US" b="1" i="1" dirty="0" smtClean="0"/>
              <a:t>Precautions</a:t>
            </a:r>
            <a:endParaRPr lang="en-US" dirty="0"/>
          </a:p>
        </p:txBody>
      </p:sp>
      <p:sp>
        <p:nvSpPr>
          <p:cNvPr id="3" name="Content Placeholder 2"/>
          <p:cNvSpPr>
            <a:spLocks noGrp="1"/>
          </p:cNvSpPr>
          <p:nvPr>
            <p:ph idx="1"/>
          </p:nvPr>
        </p:nvSpPr>
        <p:spPr/>
        <p:txBody>
          <a:bodyPr/>
          <a:lstStyle/>
          <a:p>
            <a:r>
              <a:rPr lang="en-US" i="1" dirty="0"/>
              <a:t>How it works</a:t>
            </a:r>
            <a:endParaRPr lang="en-US" dirty="0"/>
          </a:p>
          <a:p>
            <a:pPr lvl="1"/>
            <a:r>
              <a:rPr lang="en-US" dirty="0"/>
              <a:t>Visitors should report to the nurses’ station and speak with a nurse before entering the patient’s room. </a:t>
            </a:r>
            <a:endParaRPr lang="en-US" dirty="0" smtClean="0"/>
          </a:p>
          <a:p>
            <a:pPr lvl="1"/>
            <a:endParaRPr lang="en-US" dirty="0"/>
          </a:p>
          <a:p>
            <a:r>
              <a:rPr lang="en-US" i="1" dirty="0"/>
              <a:t>The patient’s room</a:t>
            </a:r>
            <a:endParaRPr lang="en-US" dirty="0"/>
          </a:p>
          <a:p>
            <a:pPr lvl="1"/>
            <a:r>
              <a:rPr lang="en-US" dirty="0"/>
              <a:t>It will be private, or patients who have the same disease may share a room.</a:t>
            </a:r>
          </a:p>
          <a:p>
            <a:endParaRPr lang="en-US"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Droplet </a:t>
            </a:r>
            <a:r>
              <a:rPr lang="en-US" b="1" i="1" dirty="0" smtClean="0"/>
              <a:t>Precautions</a:t>
            </a:r>
            <a:endParaRPr lang="en-US" dirty="0"/>
          </a:p>
        </p:txBody>
      </p:sp>
      <p:sp>
        <p:nvSpPr>
          <p:cNvPr id="3" name="Content Placeholder 2"/>
          <p:cNvSpPr>
            <a:spLocks noGrp="1"/>
          </p:cNvSpPr>
          <p:nvPr>
            <p:ph idx="1"/>
          </p:nvPr>
        </p:nvSpPr>
        <p:spPr/>
        <p:txBody>
          <a:bodyPr>
            <a:normAutofit lnSpcReduction="10000"/>
          </a:bodyPr>
          <a:lstStyle/>
          <a:p>
            <a:r>
              <a:rPr lang="en-US" i="1" dirty="0" smtClean="0"/>
              <a:t>Protective barriers</a:t>
            </a:r>
          </a:p>
          <a:p>
            <a:pPr lvl="1"/>
            <a:r>
              <a:rPr lang="en-US" dirty="0"/>
              <a:t>Staff entering the patient’s room must wear gloves and surgical masks. Also, staff will wear protective eyewear if facial contact with respiratory secretions/mucus is likely, for example, if the patient is coughing or </a:t>
            </a:r>
            <a:r>
              <a:rPr lang="en-US" dirty="0" smtClean="0"/>
              <a:t>sneezing.</a:t>
            </a:r>
          </a:p>
          <a:p>
            <a:pPr lvl="1"/>
            <a:endParaRPr lang="en-US" dirty="0"/>
          </a:p>
          <a:p>
            <a:pPr lvl="1"/>
            <a:r>
              <a:rPr lang="en-US" dirty="0"/>
              <a:t>Visitors entering the patient’s room may be asked to wear a surgical mask. They should obey staff instructions if asked to use other protective barriers.</a:t>
            </a:r>
          </a:p>
          <a:p>
            <a:endParaRPr lang="en-US" dirty="0"/>
          </a:p>
          <a:p>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Droplet Precautions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Patient transportation</a:t>
            </a:r>
            <a:endParaRPr lang="en-US" dirty="0"/>
          </a:p>
          <a:p>
            <a:pPr lvl="1"/>
            <a:r>
              <a:rPr lang="en-US" dirty="0"/>
              <a:t>Patients should leave their rooms as little as possible. If they must leave their rooms, patients should wear surgical masks</a:t>
            </a:r>
            <a:r>
              <a:rPr lang="en-US" dirty="0" smtClean="0"/>
              <a:t>.</a:t>
            </a:r>
          </a:p>
          <a:p>
            <a:pPr lvl="1"/>
            <a:endParaRPr lang="en-US" dirty="0"/>
          </a:p>
          <a:p>
            <a:r>
              <a:rPr lang="en-US" i="1" dirty="0"/>
              <a:t>Hand washing</a:t>
            </a:r>
            <a:endParaRPr lang="en-US" dirty="0"/>
          </a:p>
          <a:p>
            <a:pPr lvl="1"/>
            <a:r>
              <a:rPr lang="en-US" dirty="0"/>
              <a:t>Hands must be washed before and after contact with the patient and after removing gloves.</a:t>
            </a:r>
          </a:p>
          <a:p>
            <a:pPr lvl="1"/>
            <a:r>
              <a:rPr lang="en-US" dirty="0"/>
              <a:t>Be careful not to touch eyes or nose with gloves or with unwashed hands.</a:t>
            </a:r>
          </a:p>
          <a:p>
            <a:endParaRPr lang="en-US"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Airborne </a:t>
            </a:r>
            <a:r>
              <a:rPr lang="en-US" b="1" i="1" dirty="0" smtClean="0"/>
              <a:t>Precautions</a:t>
            </a:r>
            <a:endParaRPr lang="en-US" dirty="0"/>
          </a:p>
        </p:txBody>
      </p:sp>
      <p:sp>
        <p:nvSpPr>
          <p:cNvPr id="3" name="Content Placeholder 2"/>
          <p:cNvSpPr>
            <a:spLocks noGrp="1"/>
          </p:cNvSpPr>
          <p:nvPr>
            <p:ph idx="1"/>
          </p:nvPr>
        </p:nvSpPr>
        <p:spPr/>
        <p:txBody>
          <a:bodyPr/>
          <a:lstStyle/>
          <a:p>
            <a:r>
              <a:rPr lang="en-US" dirty="0"/>
              <a:t>This applies to infectious agents that remain infectious over long distances when suspended in the air (e.g., </a:t>
            </a:r>
            <a:r>
              <a:rPr lang="en-US" dirty="0" err="1"/>
              <a:t>rubeola</a:t>
            </a:r>
            <a:r>
              <a:rPr lang="en-US" dirty="0"/>
              <a:t> virus [measles], </a:t>
            </a:r>
            <a:r>
              <a:rPr lang="en-US" dirty="0" err="1"/>
              <a:t>varicella</a:t>
            </a:r>
            <a:r>
              <a:rPr lang="en-US" dirty="0"/>
              <a:t> virus [chickenpox], </a:t>
            </a:r>
            <a:r>
              <a:rPr lang="en-US" i="1" dirty="0"/>
              <a:t>Mycobacterium. tuberculosis</a:t>
            </a:r>
            <a:r>
              <a:rPr lang="en-US" dirty="0"/>
              <a:t>, and possibly SARS-</a:t>
            </a:r>
            <a:r>
              <a:rPr lang="en-US" dirty="0" err="1"/>
              <a:t>CoV</a:t>
            </a:r>
            <a:r>
              <a:rPr lang="en-US" dirty="0"/>
              <a:t>).</a:t>
            </a:r>
          </a:p>
          <a:p>
            <a:endParaRPr lang="en-US"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Airborne </a:t>
            </a:r>
            <a:r>
              <a:rPr lang="en-US" b="1" i="1" dirty="0" smtClean="0"/>
              <a:t>Precautions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How it works	</a:t>
            </a:r>
            <a:endParaRPr lang="en-US" dirty="0"/>
          </a:p>
          <a:p>
            <a:pPr lvl="1"/>
            <a:r>
              <a:rPr lang="en-US" dirty="0"/>
              <a:t>Visitors should report to the nurses’ station and speak with a nurse before entering the patient’s room</a:t>
            </a:r>
            <a:r>
              <a:rPr lang="en-US" dirty="0" smtClean="0"/>
              <a:t>.</a:t>
            </a:r>
          </a:p>
          <a:p>
            <a:pPr lvl="1">
              <a:buNone/>
            </a:pPr>
            <a:endParaRPr lang="en-US" dirty="0" smtClean="0"/>
          </a:p>
          <a:p>
            <a:r>
              <a:rPr lang="en-US" i="1" dirty="0"/>
              <a:t>The patient’s room</a:t>
            </a:r>
            <a:endParaRPr lang="en-US" dirty="0"/>
          </a:p>
          <a:p>
            <a:pPr lvl="1"/>
            <a:r>
              <a:rPr lang="en-US" dirty="0" smtClean="0"/>
              <a:t>It </a:t>
            </a:r>
            <a:r>
              <a:rPr lang="en-US" dirty="0"/>
              <a:t>will be private, or patients who have the same disease may share a room.</a:t>
            </a:r>
          </a:p>
          <a:p>
            <a:pPr lvl="1"/>
            <a:r>
              <a:rPr lang="en-US" dirty="0"/>
              <a:t>The room may have special ventilation.</a:t>
            </a:r>
          </a:p>
          <a:p>
            <a:pPr lvl="1"/>
            <a:r>
              <a:rPr lang="en-US" dirty="0"/>
              <a:t>The door must stay closed.</a:t>
            </a:r>
          </a:p>
          <a:p>
            <a:endParaRPr lang="en-US" dirty="0"/>
          </a:p>
          <a:p>
            <a:endParaRPr lang="en-US"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Airborne </a:t>
            </a:r>
            <a:r>
              <a:rPr lang="en-US" b="1" i="1" dirty="0" smtClean="0"/>
              <a:t>Precautions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Protective barriers</a:t>
            </a:r>
            <a:endParaRPr lang="en-US" dirty="0"/>
          </a:p>
          <a:p>
            <a:pPr lvl="1"/>
            <a:r>
              <a:rPr lang="en-US" dirty="0"/>
              <a:t>Staff and visitors entering the patient’s room must wear surgical masks.</a:t>
            </a:r>
          </a:p>
          <a:p>
            <a:pPr lvl="1"/>
            <a:r>
              <a:rPr lang="en-US" dirty="0"/>
              <a:t>If a patient is thought to have measles or chickenpox, visitors who are not certain they are immune (by previous infection or vaccination) should not enter the room.</a:t>
            </a:r>
          </a:p>
          <a:p>
            <a:pPr>
              <a:buNone/>
            </a:pPr>
            <a:endParaRPr lang="en-US" dirty="0"/>
          </a:p>
          <a:p>
            <a:r>
              <a:rPr lang="en-US" i="1" dirty="0"/>
              <a:t>Patient transportation</a:t>
            </a:r>
            <a:endParaRPr lang="en-US" dirty="0"/>
          </a:p>
          <a:p>
            <a:pPr lvl="1"/>
            <a:r>
              <a:rPr lang="en-US" dirty="0"/>
              <a:t>Patients should leave their rooms as seldom as possible. If they must leave their rooms, they should wear surgical masks.</a:t>
            </a:r>
          </a:p>
          <a:p>
            <a:endParaRPr lang="en-US"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Part 3: Summary </a:t>
            </a:r>
            <a:r>
              <a:rPr lang="en-US" b="1" dirty="0" smtClean="0"/>
              <a:t>Guidelines </a:t>
            </a:r>
            <a:r>
              <a:rPr lang="en-US" b="1" dirty="0"/>
              <a:t>for </a:t>
            </a:r>
            <a:r>
              <a:rPr lang="en-US" b="1" dirty="0" smtClean="0"/>
              <a:t>Visitors</a:t>
            </a:r>
            <a:endParaRPr lang="en-US" dirty="0"/>
          </a:p>
        </p:txBody>
      </p:sp>
      <p:sp>
        <p:nvSpPr>
          <p:cNvPr id="3" name="Content Placeholder 2"/>
          <p:cNvSpPr>
            <a:spLocks noGrp="1"/>
          </p:cNvSpPr>
          <p:nvPr>
            <p:ph idx="1"/>
          </p:nvPr>
        </p:nvSpPr>
        <p:spPr/>
        <p:txBody>
          <a:bodyPr>
            <a:normAutofit/>
          </a:bodyPr>
          <a:lstStyle/>
          <a:p>
            <a:pPr lvl="0"/>
            <a:r>
              <a:rPr lang="en-US" dirty="0"/>
              <a:t>Ask about special instructions.  You may be asked not to bring personal items or flowers, which can harbor germs harmful to some patients.</a:t>
            </a:r>
          </a:p>
          <a:p>
            <a:pPr lvl="0"/>
            <a:r>
              <a:rPr lang="en-US" dirty="0"/>
              <a:t>Follow instructions on signs.  If the patient is on isolation (contact isolation, droplet isolation, or airborne precautions), report to the nurses’ station for instructions before entering the patient’s room.</a:t>
            </a:r>
          </a:p>
          <a:p>
            <a:endParaRPr lang="en-US"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 Guidelines for Visitors</a:t>
            </a:r>
            <a:endParaRPr lang="en-US" dirty="0"/>
          </a:p>
        </p:txBody>
      </p:sp>
      <p:sp>
        <p:nvSpPr>
          <p:cNvPr id="3" name="Content Placeholder 2"/>
          <p:cNvSpPr>
            <a:spLocks noGrp="1"/>
          </p:cNvSpPr>
          <p:nvPr>
            <p:ph idx="1"/>
          </p:nvPr>
        </p:nvSpPr>
        <p:spPr/>
        <p:txBody>
          <a:bodyPr/>
          <a:lstStyle/>
          <a:p>
            <a:pPr lvl="0"/>
            <a:r>
              <a:rPr lang="en-US" dirty="0"/>
              <a:t>Use protective barriers. </a:t>
            </a:r>
            <a:endParaRPr lang="en-US" dirty="0" smtClean="0"/>
          </a:p>
          <a:p>
            <a:pPr lvl="1"/>
            <a:r>
              <a:rPr lang="en-US" dirty="0" smtClean="0"/>
              <a:t>Wear </a:t>
            </a:r>
            <a:r>
              <a:rPr lang="en-US" dirty="0"/>
              <a:t>whatever barriers the staff recommends</a:t>
            </a:r>
            <a:r>
              <a:rPr lang="en-US" dirty="0" smtClean="0"/>
              <a:t>.</a:t>
            </a:r>
          </a:p>
          <a:p>
            <a:pPr lvl="1"/>
            <a:r>
              <a:rPr lang="en-US" dirty="0" smtClean="0"/>
              <a:t>  </a:t>
            </a:r>
            <a:r>
              <a:rPr lang="en-US" dirty="0"/>
              <a:t>These may include gloves, disposable gowns, masks, and eyewear. </a:t>
            </a: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 Guidelines for Visitors</a:t>
            </a:r>
            <a:endParaRPr lang="en-US" dirty="0"/>
          </a:p>
        </p:txBody>
      </p:sp>
      <p:sp>
        <p:nvSpPr>
          <p:cNvPr id="3" name="Content Placeholder 2"/>
          <p:cNvSpPr>
            <a:spLocks noGrp="1"/>
          </p:cNvSpPr>
          <p:nvPr>
            <p:ph idx="1"/>
          </p:nvPr>
        </p:nvSpPr>
        <p:spPr/>
        <p:txBody>
          <a:bodyPr>
            <a:normAutofit fontScale="92500"/>
          </a:bodyPr>
          <a:lstStyle/>
          <a:p>
            <a:pPr lvl="1"/>
            <a:r>
              <a:rPr lang="en-US" dirty="0" smtClean="0"/>
              <a:t>Useful tips for protective barriers</a:t>
            </a:r>
          </a:p>
          <a:p>
            <a:pPr lvl="2"/>
            <a:r>
              <a:rPr lang="en-US" dirty="0" smtClean="0"/>
              <a:t>Put </a:t>
            </a:r>
            <a:r>
              <a:rPr lang="en-US" dirty="0"/>
              <a:t>barriers on before entering the patient’s room.</a:t>
            </a:r>
            <a:endParaRPr lang="en-US" sz="2000" dirty="0"/>
          </a:p>
          <a:p>
            <a:pPr lvl="2"/>
            <a:r>
              <a:rPr lang="en-US" dirty="0"/>
              <a:t>Put them on in this order: eyewear first, then mask, disposable gown, and gloves.</a:t>
            </a:r>
            <a:endParaRPr lang="en-US" sz="2000" dirty="0"/>
          </a:p>
          <a:p>
            <a:pPr lvl="2"/>
            <a:r>
              <a:rPr lang="en-US" dirty="0"/>
              <a:t>Take barriers off in this order: eyewear, disposable gown, gloves, mask.</a:t>
            </a:r>
            <a:endParaRPr lang="en-US" sz="2000" dirty="0"/>
          </a:p>
          <a:p>
            <a:pPr lvl="2"/>
            <a:r>
              <a:rPr lang="en-US" dirty="0"/>
              <a:t>When removing barriers, avoid touching their outer surfaces. They may be contaminated.</a:t>
            </a:r>
            <a:endParaRPr lang="en-US" sz="2000" dirty="0"/>
          </a:p>
          <a:p>
            <a:pPr lvl="2"/>
            <a:r>
              <a:rPr lang="en-US" dirty="0"/>
              <a:t>Dispose of barriers as you were instructed to by staff.</a:t>
            </a:r>
            <a:endParaRPr lang="en-US" sz="2000" dirty="0"/>
          </a:p>
          <a:p>
            <a:pPr lvl="2"/>
            <a:r>
              <a:rPr lang="en-US" dirty="0"/>
              <a:t>Wash your hands.</a:t>
            </a:r>
            <a:endParaRPr lang="en-US" sz="2000" dirty="0"/>
          </a:p>
          <a:p>
            <a:endParaRPr lang="en-US"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 Guidelines for Visitors</a:t>
            </a:r>
            <a:endParaRPr lang="en-US" dirty="0"/>
          </a:p>
        </p:txBody>
      </p:sp>
      <p:sp>
        <p:nvSpPr>
          <p:cNvPr id="3" name="Content Placeholder 2"/>
          <p:cNvSpPr>
            <a:spLocks noGrp="1"/>
          </p:cNvSpPr>
          <p:nvPr>
            <p:ph idx="1"/>
          </p:nvPr>
        </p:nvSpPr>
        <p:spPr/>
        <p:txBody>
          <a:bodyPr/>
          <a:lstStyle/>
          <a:p>
            <a:pPr lvl="0"/>
            <a:r>
              <a:rPr lang="en-US" dirty="0"/>
              <a:t>Do not visit if you are ill.  </a:t>
            </a:r>
            <a:endParaRPr lang="en-US" dirty="0" smtClean="0"/>
          </a:p>
          <a:p>
            <a:pPr lvl="1"/>
            <a:r>
              <a:rPr lang="en-US" dirty="0" smtClean="0"/>
              <a:t>Avoid </a:t>
            </a:r>
            <a:r>
              <a:rPr lang="en-US" dirty="0"/>
              <a:t>visiting if you know you have been exposed to a contagious illness or if you are sick. </a:t>
            </a:r>
            <a:endParaRPr lang="en-US" dirty="0" smtClean="0"/>
          </a:p>
          <a:p>
            <a:pPr lvl="1"/>
            <a:r>
              <a:rPr lang="en-US" dirty="0" smtClean="0"/>
              <a:t>You </a:t>
            </a:r>
            <a:r>
              <a:rPr lang="en-US" dirty="0"/>
              <a:t>could spread disease to others.</a:t>
            </a:r>
          </a:p>
          <a:p>
            <a:endParaRPr lang="en-US"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Can the spread of infection be prevented</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Health care staff follows strict measures to prevent infections from spreading. </a:t>
            </a:r>
            <a:endParaRPr lang="en-US" dirty="0" smtClean="0"/>
          </a:p>
          <a:p>
            <a:r>
              <a:rPr lang="en-US" dirty="0" smtClean="0"/>
              <a:t>But </a:t>
            </a:r>
            <a:r>
              <a:rPr lang="en-US" dirty="0"/>
              <a:t>patients and their visitors have an important role, too. </a:t>
            </a:r>
            <a:endParaRPr lang="en-US" dirty="0" smtClean="0"/>
          </a:p>
          <a:p>
            <a:r>
              <a:rPr lang="en-US" dirty="0" smtClean="0"/>
              <a:t>Listed </a:t>
            </a:r>
            <a:r>
              <a:rPr lang="en-US" dirty="0"/>
              <a:t>is how hospital staff, patients, and their visitors can work together to help control infections. </a:t>
            </a:r>
            <a:endParaRPr lang="en-US" dirty="0" smtClean="0"/>
          </a:p>
          <a:p>
            <a:pPr lvl="1"/>
            <a:r>
              <a:rPr lang="en-US" i="1" dirty="0"/>
              <a:t>Patient screening and placement </a:t>
            </a:r>
            <a:endParaRPr lang="en-US" dirty="0"/>
          </a:p>
          <a:p>
            <a:pPr lvl="1"/>
            <a:r>
              <a:rPr lang="en-US" i="1" dirty="0"/>
              <a:t>Patient transport and activity restrictions</a:t>
            </a:r>
            <a:endParaRPr lang="en-US" dirty="0"/>
          </a:p>
          <a:p>
            <a:pPr lvl="1"/>
            <a:r>
              <a:rPr lang="en-US" i="1" dirty="0"/>
              <a:t>Special precautions</a:t>
            </a:r>
            <a:endParaRPr lang="en-US" dirty="0"/>
          </a:p>
          <a:p>
            <a:pPr lvl="1"/>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 Guidelines for Visitors</a:t>
            </a:r>
            <a:endParaRPr lang="en-US" dirty="0"/>
          </a:p>
        </p:txBody>
      </p:sp>
      <p:sp>
        <p:nvSpPr>
          <p:cNvPr id="3" name="Content Placeholder 2"/>
          <p:cNvSpPr>
            <a:spLocks noGrp="1"/>
          </p:cNvSpPr>
          <p:nvPr>
            <p:ph idx="1"/>
          </p:nvPr>
        </p:nvSpPr>
        <p:spPr/>
        <p:txBody>
          <a:bodyPr/>
          <a:lstStyle/>
          <a:p>
            <a:pPr lvl="0"/>
            <a:r>
              <a:rPr lang="en-US" dirty="0"/>
              <a:t>Ask about rules for visiting.  </a:t>
            </a:r>
            <a:endParaRPr lang="en-US" dirty="0" smtClean="0"/>
          </a:p>
          <a:p>
            <a:pPr lvl="1"/>
            <a:r>
              <a:rPr lang="en-US" dirty="0" smtClean="0"/>
              <a:t>Depending </a:t>
            </a:r>
            <a:r>
              <a:rPr lang="en-US" dirty="0"/>
              <a:t>on how the patient’s disease is spread, your visit may be discouraged or limited. </a:t>
            </a:r>
            <a:endParaRPr lang="en-US" dirty="0" smtClean="0"/>
          </a:p>
          <a:p>
            <a:pPr lvl="1"/>
            <a:r>
              <a:rPr lang="en-US" dirty="0" smtClean="0"/>
              <a:t>Ask </a:t>
            </a:r>
            <a:r>
              <a:rPr lang="en-US" dirty="0"/>
              <a:t>the staff</a:t>
            </a:r>
            <a:r>
              <a:rPr lang="en-US" dirty="0" smtClean="0"/>
              <a:t>.</a:t>
            </a:r>
          </a:p>
          <a:p>
            <a:r>
              <a:rPr lang="en-US" dirty="0"/>
              <a:t>Be understanding.  These precautions may seem extreme, but remember, they help protect everyone.</a:t>
            </a:r>
          </a:p>
          <a:p>
            <a:pPr lvl="0"/>
            <a:endParaRPr lang="en-US" dirty="0"/>
          </a:p>
          <a:p>
            <a:endParaRPr lang="en-US"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Final </a:t>
            </a:r>
            <a:r>
              <a:rPr lang="en-US" b="1" dirty="0" smtClean="0"/>
              <a:t>comments</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a:buNone/>
            </a:pPr>
            <a:r>
              <a:rPr lang="en-US" dirty="0" smtClean="0"/>
              <a:t>• Feel </a:t>
            </a:r>
            <a:r>
              <a:rPr lang="en-US" dirty="0"/>
              <a:t>free to ask questions. Staff will be happy to talk with you about infection control</a:t>
            </a:r>
            <a:r>
              <a:rPr lang="en-US" dirty="0" smtClean="0"/>
              <a:t>.</a:t>
            </a:r>
          </a:p>
          <a:p>
            <a:pPr>
              <a:buNone/>
            </a:pPr>
            <a:endParaRPr lang="en-US" dirty="0"/>
          </a:p>
          <a:p>
            <a:pPr>
              <a:buNone/>
            </a:pPr>
            <a:r>
              <a:rPr lang="en-US" dirty="0"/>
              <a:t>• Remember to wash your hands.  Do this often, and correctly</a:t>
            </a:r>
            <a:r>
              <a:rPr lang="en-US" dirty="0" smtClean="0"/>
              <a:t>.</a:t>
            </a:r>
          </a:p>
          <a:p>
            <a:pPr>
              <a:buNone/>
            </a:pPr>
            <a:endParaRPr lang="en-US" dirty="0"/>
          </a:p>
          <a:p>
            <a:pPr algn="ctr">
              <a:buNone/>
            </a:pPr>
            <a:r>
              <a:rPr lang="en-US" sz="3000" b="1" i="1" dirty="0" smtClean="0">
                <a:latin typeface="Times New Roman" pitchFamily="18" charset="0"/>
                <a:cs typeface="Times New Roman" pitchFamily="18" charset="0"/>
              </a:rPr>
              <a:t>Thank </a:t>
            </a:r>
            <a:r>
              <a:rPr lang="en-US" sz="3000" b="1" i="1" dirty="0">
                <a:latin typeface="Times New Roman" pitchFamily="18" charset="0"/>
                <a:cs typeface="Times New Roman" pitchFamily="18" charset="0"/>
              </a:rPr>
              <a:t>you for doing your part to fight the </a:t>
            </a:r>
            <a:r>
              <a:rPr lang="en-US" sz="3000" b="1" i="1" dirty="0" smtClean="0">
                <a:latin typeface="Times New Roman" pitchFamily="18" charset="0"/>
                <a:cs typeface="Times New Roman" pitchFamily="18" charset="0"/>
              </a:rPr>
              <a:t>spread of </a:t>
            </a:r>
            <a:r>
              <a:rPr lang="en-US" sz="3000" b="1" i="1" dirty="0">
                <a:latin typeface="Times New Roman" pitchFamily="18" charset="0"/>
                <a:cs typeface="Times New Roman" pitchFamily="18" charset="0"/>
              </a:rPr>
              <a:t>infection at Minimally Invasive Surgery Hospital</a:t>
            </a:r>
            <a:endParaRPr lang="en-US" sz="3000" i="1" dirty="0">
              <a:latin typeface="Times New Roman" pitchFamily="18" charset="0"/>
              <a:cs typeface="Times New Roman" pitchFamily="18" charset="0"/>
            </a:endParaRPr>
          </a:p>
          <a:p>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Preventing the Spread of Infection</a:t>
            </a:r>
            <a:endParaRPr lang="en-US" dirty="0"/>
          </a:p>
        </p:txBody>
      </p:sp>
      <p:sp>
        <p:nvSpPr>
          <p:cNvPr id="3" name="Content Placeholder 2"/>
          <p:cNvSpPr>
            <a:spLocks noGrp="1"/>
          </p:cNvSpPr>
          <p:nvPr>
            <p:ph idx="1"/>
          </p:nvPr>
        </p:nvSpPr>
        <p:spPr/>
        <p:txBody>
          <a:bodyPr/>
          <a:lstStyle/>
          <a:p>
            <a:r>
              <a:rPr lang="en-US" i="1" dirty="0" smtClean="0"/>
              <a:t>Patient screening and placement</a:t>
            </a:r>
            <a:endParaRPr lang="en-US" dirty="0" smtClean="0"/>
          </a:p>
          <a:p>
            <a:pPr lvl="1"/>
            <a:r>
              <a:rPr lang="en-US" dirty="0" smtClean="0"/>
              <a:t>Health </a:t>
            </a:r>
            <a:r>
              <a:rPr lang="en-US" dirty="0"/>
              <a:t>care staff members usually ask each patient about certain infectious diseases. </a:t>
            </a:r>
            <a:endParaRPr lang="en-US" dirty="0" smtClean="0"/>
          </a:p>
          <a:p>
            <a:pPr lvl="1"/>
            <a:endParaRPr lang="en-US" dirty="0" smtClean="0"/>
          </a:p>
          <a:p>
            <a:pPr lvl="1"/>
            <a:r>
              <a:rPr lang="en-US" dirty="0" smtClean="0"/>
              <a:t>A </a:t>
            </a:r>
            <a:r>
              <a:rPr lang="en-US" dirty="0"/>
              <a:t>patient who might carry a contagious disease may be placed in a private room.</a:t>
            </a:r>
          </a:p>
          <a:p>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Preventing the Spread of Infection</a:t>
            </a:r>
            <a:endParaRPr lang="en-US" dirty="0"/>
          </a:p>
        </p:txBody>
      </p:sp>
      <p:sp>
        <p:nvSpPr>
          <p:cNvPr id="3" name="Content Placeholder 2"/>
          <p:cNvSpPr>
            <a:spLocks noGrp="1"/>
          </p:cNvSpPr>
          <p:nvPr>
            <p:ph idx="1"/>
          </p:nvPr>
        </p:nvSpPr>
        <p:spPr/>
        <p:txBody>
          <a:bodyPr/>
          <a:lstStyle/>
          <a:p>
            <a:r>
              <a:rPr lang="en-US" i="1" dirty="0" smtClean="0"/>
              <a:t>Patient transport and activity restrictions </a:t>
            </a:r>
          </a:p>
          <a:p>
            <a:pPr lvl="1"/>
            <a:r>
              <a:rPr lang="en-US" dirty="0" smtClean="0"/>
              <a:t>Special </a:t>
            </a:r>
            <a:r>
              <a:rPr lang="en-US" dirty="0"/>
              <a:t>care is taken with certain patients whenever they need to move about the hospital. </a:t>
            </a:r>
            <a:endParaRPr lang="en-US" dirty="0" smtClean="0"/>
          </a:p>
          <a:p>
            <a:pPr lvl="1"/>
            <a:r>
              <a:rPr lang="en-US" dirty="0" smtClean="0"/>
              <a:t>Patients </a:t>
            </a:r>
            <a:r>
              <a:rPr lang="en-US" dirty="0"/>
              <a:t>who might have certain contagious illnesses will be asked not to take part in some activities in the hospital.</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Preventing the Spread of Infection</a:t>
            </a:r>
            <a:endParaRPr lang="en-US" dirty="0"/>
          </a:p>
        </p:txBody>
      </p:sp>
      <p:sp>
        <p:nvSpPr>
          <p:cNvPr id="3" name="Content Placeholder 2"/>
          <p:cNvSpPr>
            <a:spLocks noGrp="1"/>
          </p:cNvSpPr>
          <p:nvPr>
            <p:ph idx="1"/>
          </p:nvPr>
        </p:nvSpPr>
        <p:spPr/>
        <p:txBody>
          <a:bodyPr/>
          <a:lstStyle/>
          <a:p>
            <a:r>
              <a:rPr lang="en-US" i="1" dirty="0" smtClean="0"/>
              <a:t>Special precautions </a:t>
            </a:r>
          </a:p>
          <a:p>
            <a:pPr lvl="1"/>
            <a:r>
              <a:rPr lang="en-US" dirty="0" smtClean="0"/>
              <a:t>Depending </a:t>
            </a:r>
            <a:r>
              <a:rPr lang="en-US" dirty="0"/>
              <a:t>on the patient’s illness, special precautions are taken by staff, patients, and their visitors. </a:t>
            </a:r>
            <a:endParaRPr lang="en-US" dirty="0" smtClean="0"/>
          </a:p>
          <a:p>
            <a:pPr lvl="1"/>
            <a:r>
              <a:rPr lang="en-US" dirty="0" smtClean="0"/>
              <a:t>For </a:t>
            </a:r>
            <a:r>
              <a:rPr lang="en-US" dirty="0"/>
              <a:t>example, visitors may need to wear protective "barriers," like gloves or gowns.  </a:t>
            </a:r>
            <a:endParaRPr lang="en-US" dirty="0" smtClean="0"/>
          </a:p>
          <a:p>
            <a:pPr lvl="1"/>
            <a:r>
              <a:rPr lang="en-US" dirty="0" smtClean="0"/>
              <a:t>Staff </a:t>
            </a:r>
            <a:r>
              <a:rPr lang="en-US" dirty="0"/>
              <a:t>also wears these items when caring for some patients.</a:t>
            </a:r>
          </a:p>
          <a:p>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Part 1: Universal precautions</a:t>
            </a:r>
            <a:endParaRPr lang="en-US" dirty="0"/>
          </a:p>
        </p:txBody>
      </p:sp>
      <p:sp>
        <p:nvSpPr>
          <p:cNvPr id="3" name="Content Placeholder 2"/>
          <p:cNvSpPr>
            <a:spLocks noGrp="1"/>
          </p:cNvSpPr>
          <p:nvPr>
            <p:ph idx="1"/>
          </p:nvPr>
        </p:nvSpPr>
        <p:spPr/>
        <p:txBody>
          <a:bodyPr>
            <a:normAutofit/>
          </a:bodyPr>
          <a:lstStyle/>
          <a:p>
            <a:r>
              <a:rPr lang="en-US" dirty="0"/>
              <a:t>Infections (like HIV, the virus that causes AIDS, and hepatitis B) can be passed through contact with blood and other potentially infectious materials.  </a:t>
            </a:r>
            <a:endParaRPr lang="en-US" dirty="0" smtClean="0"/>
          </a:p>
          <a:p>
            <a:r>
              <a:rPr lang="en-US" dirty="0" smtClean="0"/>
              <a:t>“</a:t>
            </a:r>
            <a:r>
              <a:rPr lang="en-US" dirty="0"/>
              <a:t>Universal precautions,” which include hand washing and wearing protective clothing, are good ways to prevent the spread of these and other serious infections. </a:t>
            </a:r>
            <a:endParaRPr lang="en-US" dirty="0" smtClean="0"/>
          </a:p>
          <a:p>
            <a:r>
              <a:rPr lang="en-US" dirty="0" smtClean="0"/>
              <a:t>Even </a:t>
            </a:r>
            <a:r>
              <a:rPr lang="en-US" dirty="0"/>
              <a:t>visitors must follow universal precautions. </a:t>
            </a:r>
          </a:p>
          <a:p>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Why universal precautions are </a:t>
            </a:r>
            <a:r>
              <a:rPr lang="en-US" i="1" dirty="0" smtClean="0"/>
              <a:t>used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Someone with HIV or another illness may not look sick. </a:t>
            </a:r>
            <a:endParaRPr lang="en-US" dirty="0" smtClean="0"/>
          </a:p>
          <a:p>
            <a:r>
              <a:rPr lang="en-US" dirty="0" smtClean="0"/>
              <a:t>Because </a:t>
            </a:r>
            <a:r>
              <a:rPr lang="en-US" dirty="0"/>
              <a:t>of this, universal precautions apply to all patients every time contact with blood or body fluids is possible. </a:t>
            </a:r>
            <a:endParaRPr lang="en-US" dirty="0" smtClean="0"/>
          </a:p>
          <a:p>
            <a:r>
              <a:rPr lang="en-US" dirty="0" smtClean="0"/>
              <a:t>Universal </a:t>
            </a:r>
            <a:r>
              <a:rPr lang="en-US" dirty="0"/>
              <a:t>precautions are used at all times with all patients. </a:t>
            </a:r>
            <a:endParaRPr lang="en-US" dirty="0" smtClean="0"/>
          </a:p>
          <a:p>
            <a:r>
              <a:rPr lang="en-US" dirty="0" smtClean="0"/>
              <a:t>The </a:t>
            </a:r>
            <a:r>
              <a:rPr lang="en-US" dirty="0"/>
              <a:t>fact that your caregivers use universal precautions does not necessarily mean that you have a contagious disease. </a:t>
            </a:r>
            <a:endParaRPr lang="en-US" dirty="0" smtClean="0"/>
          </a:p>
          <a:p>
            <a:r>
              <a:rPr lang="en-US" dirty="0" smtClean="0"/>
              <a:t>But </a:t>
            </a:r>
            <a:r>
              <a:rPr lang="en-US" dirty="0"/>
              <a:t>to protect you and themselves, they assume that every patient may have an infection.</a:t>
            </a:r>
          </a:p>
          <a:p>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How universal precautions </a:t>
            </a:r>
            <a:r>
              <a:rPr lang="en-US" i="1" dirty="0" smtClean="0"/>
              <a:t>work</a:t>
            </a:r>
            <a:endParaRPr lang="en-US" dirty="0"/>
          </a:p>
        </p:txBody>
      </p:sp>
      <p:sp>
        <p:nvSpPr>
          <p:cNvPr id="3" name="Content Placeholder 2"/>
          <p:cNvSpPr>
            <a:spLocks noGrp="1"/>
          </p:cNvSpPr>
          <p:nvPr>
            <p:ph idx="1"/>
          </p:nvPr>
        </p:nvSpPr>
        <p:spPr/>
        <p:txBody>
          <a:bodyPr/>
          <a:lstStyle/>
          <a:p>
            <a:endParaRPr lang="en-US" i="1" dirty="0"/>
          </a:p>
          <a:p>
            <a:r>
              <a:rPr lang="en-US" i="1" dirty="0" smtClean="0"/>
              <a:t>Hand washing</a:t>
            </a:r>
          </a:p>
          <a:p>
            <a:endParaRPr lang="en-US" dirty="0"/>
          </a:p>
          <a:p>
            <a:r>
              <a:rPr lang="en-US" i="1" dirty="0"/>
              <a:t>Wearing protective </a:t>
            </a:r>
            <a:r>
              <a:rPr lang="en-US" i="1" dirty="0" smtClean="0"/>
              <a:t>barriers</a:t>
            </a:r>
          </a:p>
          <a:p>
            <a:endParaRPr lang="en-US" dirty="0"/>
          </a:p>
          <a:p>
            <a:r>
              <a:rPr lang="en-US" i="1" dirty="0"/>
              <a:t>Safely handling contaminated items</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68</TotalTime>
  <Words>1583</Words>
  <Application>Microsoft Macintosh PowerPoint</Application>
  <PresentationFormat>On-screen Show (4:3)</PresentationFormat>
  <Paragraphs>160</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Abadi MT Condensed Extra Bold</vt:lpstr>
      <vt:lpstr>Arial</vt:lpstr>
      <vt:lpstr>Calibri</vt:lpstr>
      <vt:lpstr>Corbel</vt:lpstr>
      <vt:lpstr>Times New Roman</vt:lpstr>
      <vt:lpstr>Parallax</vt:lpstr>
      <vt:lpstr>Infection Control  Information for Patients and Visitors  How to reduce the spread of contagious disease </vt:lpstr>
      <vt:lpstr>What is an infection? </vt:lpstr>
      <vt:lpstr>Can the spread of infection be prevented?</vt:lpstr>
      <vt:lpstr>Preventing the Spread of Infection</vt:lpstr>
      <vt:lpstr>Preventing the Spread of Infection</vt:lpstr>
      <vt:lpstr>Preventing the Spread of Infection</vt:lpstr>
      <vt:lpstr>Part 1: Universal precautions</vt:lpstr>
      <vt:lpstr>Why universal precautions are used</vt:lpstr>
      <vt:lpstr>How universal precautions work</vt:lpstr>
      <vt:lpstr>Hand washing</vt:lpstr>
      <vt:lpstr>Hand washing</vt:lpstr>
      <vt:lpstr>Wearing protective barriers</vt:lpstr>
      <vt:lpstr>Safely handling contaminated items</vt:lpstr>
      <vt:lpstr> Part 2: Isolation precautions-   what they are</vt:lpstr>
      <vt:lpstr>Isolation precautions -Types</vt:lpstr>
      <vt:lpstr>Contact Precautions</vt:lpstr>
      <vt:lpstr>Contact Precautions</vt:lpstr>
      <vt:lpstr>Contact Precautions</vt:lpstr>
      <vt:lpstr>Droplet Precautions</vt:lpstr>
      <vt:lpstr>Droplet Precautions</vt:lpstr>
      <vt:lpstr>Droplet Precautions</vt:lpstr>
      <vt:lpstr>Droplet Precautions</vt:lpstr>
      <vt:lpstr>Airborne Precautions</vt:lpstr>
      <vt:lpstr>Airborne Precautions</vt:lpstr>
      <vt:lpstr>Airborne Precautions</vt:lpstr>
      <vt:lpstr>Part 3: Summary Guidelines for Visitors</vt:lpstr>
      <vt:lpstr>Summary Guidelines for Visitors</vt:lpstr>
      <vt:lpstr>Summary Guidelines for Visitors</vt:lpstr>
      <vt:lpstr>Summary Guidelines for Visitors</vt:lpstr>
      <vt:lpstr>Summary Guidelines for Visitors</vt:lpstr>
      <vt:lpstr>Final comments</vt:lpstr>
    </vt:vector>
  </TitlesOfParts>
  <Company>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Control at MISH: Information for Patients and Visitors </dc:title>
  <dc:creator>HP Authorized Customer</dc:creator>
  <cp:lastModifiedBy>Wanda Kaniewski</cp:lastModifiedBy>
  <cp:revision>10</cp:revision>
  <dcterms:created xsi:type="dcterms:W3CDTF">2008-12-08T17:44:26Z</dcterms:created>
  <dcterms:modified xsi:type="dcterms:W3CDTF">2018-09-08T04:16:33Z</dcterms:modified>
</cp:coreProperties>
</file>