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666"/>
  </p:normalViewPr>
  <p:slideViewPr>
    <p:cSldViewPr>
      <p:cViewPr varScale="1">
        <p:scale>
          <a:sx n="100" d="100"/>
          <a:sy n="100" d="100"/>
        </p:scale>
        <p:origin x="184" y="1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2390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39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52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63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9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55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7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7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3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3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0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6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3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27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0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48" y="1295400"/>
            <a:ext cx="7851648" cy="1828800"/>
          </a:xfrm>
        </p:spPr>
        <p:txBody>
          <a:bodyPr/>
          <a:lstStyle/>
          <a:p>
            <a:r>
              <a:rPr lang="en-US" smtClean="0"/>
              <a:t>Patient &amp; </a:t>
            </a:r>
            <a:r>
              <a:rPr lang="en-US" dirty="0" smtClean="0"/>
              <a:t>Family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Long Term Access Venous and Arterial lines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Line Associated Bloodstream Infections</a:t>
            </a: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Things you can do to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398520"/>
          </a:xfrm>
        </p:spPr>
        <p:txBody>
          <a:bodyPr/>
          <a:lstStyle/>
          <a:p>
            <a:r>
              <a:rPr lang="en-US" dirty="0" smtClean="0"/>
              <a:t>To reduce the chance for a line infection minimal handling and touching of the line helps.</a:t>
            </a:r>
          </a:p>
          <a:p>
            <a:r>
              <a:rPr lang="en-US" dirty="0" smtClean="0"/>
              <a:t>When showering – contact the nurse to help you</a:t>
            </a:r>
          </a:p>
          <a:p>
            <a:r>
              <a:rPr lang="en-US" dirty="0" smtClean="0"/>
              <a:t>When getting out of bed – contact the nurse to help you</a:t>
            </a:r>
          </a:p>
          <a:p>
            <a:r>
              <a:rPr lang="en-US" dirty="0" smtClean="0"/>
              <a:t>If you are feeling pain, or suspect an infection contact the nurse or doctor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03320"/>
          </a:xfrm>
        </p:spPr>
        <p:txBody>
          <a:bodyPr/>
          <a:lstStyle/>
          <a:p>
            <a:r>
              <a:rPr lang="en-US" dirty="0" smtClean="0"/>
              <a:t>They are similar to venous lines except they are placed into an artery (commonly radial artery – at the wrist)</a:t>
            </a:r>
          </a:p>
          <a:p>
            <a:endParaRPr lang="en-US" dirty="0" smtClean="0"/>
          </a:p>
          <a:p>
            <a:r>
              <a:rPr lang="en-US" dirty="0" smtClean="0"/>
              <a:t>They are used for monitoring blood pressure, and for blood draws when a ventilator is being used to guide the doctors with ventilator settings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Insertion of an arterial Line is considered an invasive procedure.</a:t>
            </a:r>
          </a:p>
          <a:p>
            <a:endParaRPr lang="en-US" dirty="0" smtClean="0"/>
          </a:p>
          <a:p>
            <a:r>
              <a:rPr lang="en-US" dirty="0" smtClean="0"/>
              <a:t>Your consent for the insertion of this line will be obtained prior to it being placed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712720"/>
          </a:xfrm>
        </p:spPr>
        <p:txBody>
          <a:bodyPr/>
          <a:lstStyle/>
          <a:p>
            <a:r>
              <a:rPr lang="en-US" dirty="0" smtClean="0"/>
              <a:t>IMPORTANT RISKS</a:t>
            </a:r>
          </a:p>
          <a:p>
            <a:pPr lvl="1"/>
            <a:r>
              <a:rPr lang="en-US" dirty="0" smtClean="0"/>
              <a:t>Infection (line, blood)</a:t>
            </a:r>
          </a:p>
          <a:p>
            <a:pPr lvl="1"/>
            <a:r>
              <a:rPr lang="en-US" dirty="0" smtClean="0"/>
              <a:t>Hematoma (vessel injury)</a:t>
            </a:r>
          </a:p>
          <a:p>
            <a:pPr lvl="1"/>
            <a:r>
              <a:rPr lang="en-US" dirty="0" smtClean="0"/>
              <a:t>Compromise /loss of blood flow to the hand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331720"/>
          </a:xfrm>
        </p:spPr>
        <p:txBody>
          <a:bodyPr/>
          <a:lstStyle/>
          <a:p>
            <a:r>
              <a:rPr lang="en-US" dirty="0" smtClean="0"/>
              <a:t>IMPORTANT BENEFITS</a:t>
            </a:r>
          </a:p>
          <a:p>
            <a:pPr lvl="2"/>
            <a:r>
              <a:rPr lang="en-US" dirty="0" smtClean="0"/>
              <a:t>Blood for labs-testing can now be drawn from this line without sticking you</a:t>
            </a:r>
          </a:p>
          <a:p>
            <a:pPr lvl="2"/>
            <a:r>
              <a:rPr lang="en-US" dirty="0" smtClean="0"/>
              <a:t>Ability to monitor your arterial blood pressure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398520"/>
          </a:xfrm>
        </p:spPr>
        <p:txBody>
          <a:bodyPr/>
          <a:lstStyle/>
          <a:p>
            <a:r>
              <a:rPr lang="en-US" dirty="0" smtClean="0"/>
              <a:t>The doctor, with the help of a RN, will put the line in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The line is inserted using sterile technique: </a:t>
            </a:r>
          </a:p>
          <a:p>
            <a:pPr lvl="3"/>
            <a:r>
              <a:rPr lang="en-US" dirty="0" smtClean="0"/>
              <a:t>you will be covered with drapes</a:t>
            </a:r>
          </a:p>
          <a:p>
            <a:pPr lvl="3"/>
            <a:r>
              <a:rPr lang="en-US" dirty="0" smtClean="0"/>
              <a:t>the insertion site will be prepped</a:t>
            </a:r>
          </a:p>
          <a:p>
            <a:pPr lvl="3"/>
            <a:r>
              <a:rPr lang="en-US" dirty="0" smtClean="0"/>
              <a:t>Sterile dressing will be applied</a:t>
            </a:r>
          </a:p>
          <a:p>
            <a:pPr lvl="3"/>
            <a:r>
              <a:rPr lang="en-US" dirty="0" smtClean="0"/>
              <a:t>The doctor will wear a sterile gown and gloves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017520"/>
          </a:xfrm>
        </p:spPr>
        <p:txBody>
          <a:bodyPr/>
          <a:lstStyle/>
          <a:p>
            <a:r>
              <a:rPr lang="en-US" dirty="0" smtClean="0"/>
              <a:t>The line requires maintenance:</a:t>
            </a:r>
          </a:p>
          <a:p>
            <a:pPr lvl="4"/>
            <a:r>
              <a:rPr lang="en-US" dirty="0" smtClean="0"/>
              <a:t>Flushing</a:t>
            </a:r>
          </a:p>
          <a:p>
            <a:pPr lvl="4"/>
            <a:r>
              <a:rPr lang="en-US" dirty="0" smtClean="0"/>
              <a:t>Dressing changes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All line maintenance is performed using sterile technique and hand hygiene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ARTERIAL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57600"/>
          </a:xfrm>
        </p:spPr>
        <p:txBody>
          <a:bodyPr/>
          <a:lstStyle/>
          <a:p>
            <a:r>
              <a:rPr lang="en-US" dirty="0" smtClean="0"/>
              <a:t>When you no longer need central venous access the line is pulled and pressure applied for about 5 minutes to stop bleeding and a dressing is applied.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you continue to require your line – it will be changed only when an infection is suspected.  Either a new line will be put in or the old line will be exchanged over a wire.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Why are you watching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Most likely you are in need of venous or arterial access for long or short term use to give medication, nutrition, or for monitoring purposes.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presentation is to inform and educate you about these lines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VENOUS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169920"/>
          </a:xfrm>
        </p:spPr>
        <p:txBody>
          <a:bodyPr/>
          <a:lstStyle/>
          <a:p>
            <a:r>
              <a:rPr lang="en-US" dirty="0" smtClean="0"/>
              <a:t>A central venous line is a catheter that is inserted into a bigger vein (</a:t>
            </a:r>
            <a:r>
              <a:rPr lang="en-US" dirty="0" err="1" smtClean="0"/>
              <a:t>subclavian</a:t>
            </a:r>
            <a:r>
              <a:rPr lang="en-US" dirty="0" smtClean="0"/>
              <a:t> or jugular vein usually).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central venous line is usually used when long term venous access is required for medication, nutrition or invasive monitoring.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VENOUS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84320"/>
          </a:xfrm>
        </p:spPr>
        <p:txBody>
          <a:bodyPr/>
          <a:lstStyle/>
          <a:p>
            <a:r>
              <a:rPr lang="en-US" dirty="0" smtClean="0"/>
              <a:t>Insertion of a Central Venous Line is considered an invasive procedure.</a:t>
            </a:r>
          </a:p>
          <a:p>
            <a:endParaRPr lang="en-US" dirty="0" smtClean="0"/>
          </a:p>
          <a:p>
            <a:r>
              <a:rPr lang="en-US" dirty="0" smtClean="0"/>
              <a:t>Your consent for the insertion of this line will be obtained prior to it being placed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VENOUS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895600"/>
          </a:xfrm>
        </p:spPr>
        <p:txBody>
          <a:bodyPr/>
          <a:lstStyle/>
          <a:p>
            <a:r>
              <a:rPr lang="en-US" dirty="0" smtClean="0"/>
              <a:t>IMPORTANT RISKS</a:t>
            </a:r>
          </a:p>
          <a:p>
            <a:pPr lvl="1"/>
            <a:r>
              <a:rPr lang="en-US" dirty="0" smtClean="0"/>
              <a:t>Infection (line, blood)</a:t>
            </a:r>
          </a:p>
          <a:p>
            <a:pPr lvl="1"/>
            <a:r>
              <a:rPr lang="en-US" dirty="0" err="1" smtClean="0"/>
              <a:t>Pnuemothorax</a:t>
            </a:r>
            <a:r>
              <a:rPr lang="en-US" dirty="0" smtClean="0"/>
              <a:t> (leak in your lung)</a:t>
            </a:r>
          </a:p>
          <a:p>
            <a:pPr lvl="1"/>
            <a:r>
              <a:rPr lang="en-US" dirty="0" smtClean="0"/>
              <a:t>Hematoma (vessel injury)</a:t>
            </a:r>
          </a:p>
          <a:p>
            <a:pPr lvl="1"/>
            <a:r>
              <a:rPr lang="en-US" dirty="0" smtClean="0"/>
              <a:t>DVT (clot formation in veins)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VENOUS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27120"/>
          </a:xfrm>
        </p:spPr>
        <p:txBody>
          <a:bodyPr/>
          <a:lstStyle/>
          <a:p>
            <a:r>
              <a:rPr lang="en-US" dirty="0" smtClean="0"/>
              <a:t>IMPORTANT BENEFITS</a:t>
            </a:r>
          </a:p>
          <a:p>
            <a:pPr lvl="1"/>
            <a:r>
              <a:rPr lang="en-US" dirty="0" smtClean="0"/>
              <a:t>Blood for labs-testing can now be drawn from this line without sticking you</a:t>
            </a:r>
          </a:p>
          <a:p>
            <a:pPr lvl="1"/>
            <a:r>
              <a:rPr lang="en-US" dirty="0" smtClean="0"/>
              <a:t>Ability to monitor your venous pressure</a:t>
            </a:r>
          </a:p>
          <a:p>
            <a:pPr lvl="1"/>
            <a:r>
              <a:rPr lang="en-US" dirty="0" smtClean="0"/>
              <a:t>Ability to give several medications and fluids at once</a:t>
            </a:r>
          </a:p>
          <a:p>
            <a:pPr lvl="1"/>
            <a:r>
              <a:rPr lang="en-US" dirty="0" smtClean="0"/>
              <a:t>Does not require frequent changing like an arm IV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VENOUS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08120"/>
          </a:xfrm>
        </p:spPr>
        <p:txBody>
          <a:bodyPr/>
          <a:lstStyle/>
          <a:p>
            <a:r>
              <a:rPr lang="en-US" dirty="0" smtClean="0"/>
              <a:t>The doctor, with the help of a RN, will put the line in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The line is inserted using sterile technique: </a:t>
            </a:r>
          </a:p>
          <a:p>
            <a:pPr lvl="3"/>
            <a:r>
              <a:rPr lang="en-US" dirty="0" smtClean="0"/>
              <a:t>you will be covered with drapes</a:t>
            </a:r>
          </a:p>
          <a:p>
            <a:pPr lvl="3"/>
            <a:r>
              <a:rPr lang="en-US" dirty="0" smtClean="0"/>
              <a:t>the insertion site will be prepped</a:t>
            </a:r>
          </a:p>
          <a:p>
            <a:pPr lvl="3"/>
            <a:r>
              <a:rPr lang="en-US" dirty="0" smtClean="0"/>
              <a:t>Sterile dressing will be applied</a:t>
            </a:r>
          </a:p>
          <a:p>
            <a:pPr lvl="3"/>
            <a:r>
              <a:rPr lang="en-US" dirty="0" smtClean="0"/>
              <a:t>The doctor will wear a sterile gown and gloves</a:t>
            </a:r>
          </a:p>
          <a:p>
            <a:endParaRPr lang="en-US" sz="1200" dirty="0" smtClean="0"/>
          </a:p>
          <a:p>
            <a:r>
              <a:rPr lang="en-US" dirty="0" smtClean="0"/>
              <a:t>A chest x-ray will be obtained after to verify placement of the line and look for complications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VENOUS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407920"/>
          </a:xfrm>
        </p:spPr>
        <p:txBody>
          <a:bodyPr>
            <a:normAutofit/>
          </a:bodyPr>
          <a:lstStyle/>
          <a:p>
            <a:r>
              <a:rPr lang="en-US" dirty="0" smtClean="0"/>
              <a:t>The line requires maintenance:</a:t>
            </a:r>
          </a:p>
          <a:p>
            <a:pPr lvl="4"/>
            <a:r>
              <a:rPr lang="en-US" dirty="0" smtClean="0"/>
              <a:t>Flushing</a:t>
            </a:r>
          </a:p>
          <a:p>
            <a:pPr lvl="4"/>
            <a:r>
              <a:rPr lang="en-US" dirty="0" smtClean="0"/>
              <a:t>Dressing changes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All line maintenance is performed using hand hygiene and sterile technique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VENOUS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50920"/>
          </a:xfrm>
        </p:spPr>
        <p:txBody>
          <a:bodyPr/>
          <a:lstStyle/>
          <a:p>
            <a:r>
              <a:rPr lang="en-US" dirty="0" smtClean="0"/>
              <a:t>When you no longer need central venous access the line is pulled and pressure applied for about 5 minutes to stop bleeding and a dressing is applied.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you continue to require your line – it will be changed only when an infection is suspected.  Either a new line will be put in or the old line will be exchanged over a wire.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77</TotalTime>
  <Words>694</Words>
  <Application>Microsoft Macintosh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Corbel</vt:lpstr>
      <vt:lpstr>Parallax</vt:lpstr>
      <vt:lpstr>Patient &amp; Family Education</vt:lpstr>
      <vt:lpstr>Why are you watching this presentation</vt:lpstr>
      <vt:lpstr>CENTRAL VENOUS LINES</vt:lpstr>
      <vt:lpstr>CENTRAL VENOUS LINES</vt:lpstr>
      <vt:lpstr>CENTRAL VENOUS LINE</vt:lpstr>
      <vt:lpstr>CENTRAL VENOUS LINE</vt:lpstr>
      <vt:lpstr>CENTRAL VENOUS LINE</vt:lpstr>
      <vt:lpstr>CENTRAL VENOUS LINE</vt:lpstr>
      <vt:lpstr>CENTRAL VENOUS LINE</vt:lpstr>
      <vt:lpstr>Things you can do to help</vt:lpstr>
      <vt:lpstr>ARTERIAL LINES</vt:lpstr>
      <vt:lpstr>ARTERIAL LINES</vt:lpstr>
      <vt:lpstr>ARTERIAL LINES</vt:lpstr>
      <vt:lpstr>ARTERIAL LINES</vt:lpstr>
      <vt:lpstr>ARTERIAL LINES</vt:lpstr>
      <vt:lpstr>ARTERIAL LINES</vt:lpstr>
      <vt:lpstr>ARTERIAL LINE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– Family Education</dc:title>
  <dc:creator>Home</dc:creator>
  <cp:lastModifiedBy>Wanda Kaniewski</cp:lastModifiedBy>
  <cp:revision>15</cp:revision>
  <dcterms:created xsi:type="dcterms:W3CDTF">2006-08-16T00:00:00Z</dcterms:created>
  <dcterms:modified xsi:type="dcterms:W3CDTF">2018-09-08T04:21:01Z</dcterms:modified>
</cp:coreProperties>
</file>