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video/unknown"/>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5" r:id="rId3"/>
    <p:sldId id="257" r:id="rId4"/>
    <p:sldId id="258" r:id="rId5"/>
    <p:sldId id="287" r:id="rId6"/>
    <p:sldId id="288" r:id="rId7"/>
    <p:sldId id="262" r:id="rId8"/>
    <p:sldId id="283" r:id="rId9"/>
    <p:sldId id="261" r:id="rId10"/>
    <p:sldId id="260" r:id="rId11"/>
    <p:sldId id="263" r:id="rId12"/>
    <p:sldId id="286" r:id="rId13"/>
    <p:sldId id="278" r:id="rId14"/>
    <p:sldId id="265" r:id="rId15"/>
    <p:sldId id="264" r:id="rId16"/>
    <p:sldId id="275" r:id="rId17"/>
    <p:sldId id="266" r:id="rId18"/>
    <p:sldId id="267" r:id="rId19"/>
    <p:sldId id="280" r:id="rId20"/>
    <p:sldId id="268" r:id="rId21"/>
    <p:sldId id="269" r:id="rId22"/>
    <p:sldId id="270" r:id="rId23"/>
    <p:sldId id="281" r:id="rId24"/>
    <p:sldId id="282" r:id="rId25"/>
    <p:sldId id="272" r:id="rId26"/>
    <p:sldId id="273" r:id="rId27"/>
    <p:sldId id="28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02" d="100"/>
          <a:sy n="102" d="100"/>
        </p:scale>
        <p:origin x="19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1/17/21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tiff"/><Relationship Id="rId1" Type="http://schemas.microsoft.com/office/2007/relationships/media" Target="../media/media1.tiff"/><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aftermath.com/content/3-bloodborne-pathogen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138" y="1336130"/>
            <a:ext cx="10733313" cy="4185739"/>
          </a:xfrm>
        </p:spPr>
        <p:txBody>
          <a:bodyPr>
            <a:normAutofit/>
          </a:bodyPr>
          <a:lstStyle/>
          <a:p>
            <a:pPr>
              <a:lnSpc>
                <a:spcPct val="100000"/>
              </a:lnSpc>
            </a:pPr>
            <a:r>
              <a:rPr lang="en-US" sz="5400" i="1" dirty="0"/>
              <a:t>Welcome to</a:t>
            </a:r>
            <a:br>
              <a:rPr lang="en-US" sz="5400" b="1" dirty="0"/>
            </a:br>
            <a:r>
              <a:rPr lang="en-US" sz="5400" b="1" dirty="0">
                <a:solidFill>
                  <a:srgbClr val="C00000"/>
                </a:solidFill>
              </a:rPr>
              <a:t>HealthCare Provider TRAINING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727" y="2431875"/>
            <a:ext cx="3217334" cy="936587"/>
          </a:xfrm>
          <a:prstGeom prst="rect">
            <a:avLst/>
          </a:prstGeom>
        </p:spPr>
      </p:pic>
      <p:pic>
        <p:nvPicPr>
          <p:cNvPr id="5" name="Picture 4" descr="A group of people sitting at desks with computers&#10;&#10;Description automatically generated with low confidence">
            <a:extLst>
              <a:ext uri="{FF2B5EF4-FFF2-40B4-BE49-F238E27FC236}">
                <a16:creationId xmlns:a16="http://schemas.microsoft.com/office/drawing/2014/main" id="{95AF2741-C7F1-A54F-B77B-B9121ED5468E}"/>
              </a:ext>
            </a:extLst>
          </p:cNvPr>
          <p:cNvPicPr>
            <a:picLocks noChangeAspect="1"/>
          </p:cNvPicPr>
          <p:nvPr/>
        </p:nvPicPr>
        <p:blipFill>
          <a:blip r:embed="rId3"/>
          <a:stretch>
            <a:fillRect/>
          </a:stretch>
        </p:blipFill>
        <p:spPr>
          <a:xfrm>
            <a:off x="8765628" y="344197"/>
            <a:ext cx="2957463" cy="1949686"/>
          </a:xfrm>
          <a:prstGeom prst="rect">
            <a:avLst/>
          </a:prstGeom>
        </p:spPr>
      </p:pic>
    </p:spTree>
    <p:extLst>
      <p:ext uri="{BB962C8B-B14F-4D97-AF65-F5344CB8AC3E}">
        <p14:creationId xmlns:p14="http://schemas.microsoft.com/office/powerpoint/2010/main" val="112876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Basic code of conduct</a:t>
            </a:r>
          </a:p>
        </p:txBody>
      </p:sp>
      <p:sp>
        <p:nvSpPr>
          <p:cNvPr id="3" name="Content Placeholder 2"/>
          <p:cNvSpPr>
            <a:spLocks noGrp="1"/>
          </p:cNvSpPr>
          <p:nvPr>
            <p:ph sz="quarter" idx="13"/>
          </p:nvPr>
        </p:nvSpPr>
        <p:spPr>
          <a:xfrm>
            <a:off x="914400" y="2390123"/>
            <a:ext cx="10363826" cy="4157661"/>
          </a:xfrm>
        </p:spPr>
        <p:txBody>
          <a:bodyPr>
            <a:normAutofit/>
          </a:bodyPr>
          <a:lstStyle/>
          <a:p>
            <a:r>
              <a:rPr lang="en-US" dirty="0"/>
              <a:t>Please Keep conversation/noise level to a minimum.</a:t>
            </a:r>
          </a:p>
          <a:p>
            <a:r>
              <a:rPr lang="en-US" dirty="0"/>
              <a:t>aggressiveness, harassing, abusive, vulgar behavior or language is prohibited </a:t>
            </a:r>
          </a:p>
          <a:p>
            <a:r>
              <a:rPr lang="en-US" dirty="0"/>
              <a:t>disruptive or distracting behavior in the facility is disruptive to the flow of patient care</a:t>
            </a:r>
          </a:p>
        </p:txBody>
      </p:sp>
      <p:pic>
        <p:nvPicPr>
          <p:cNvPr id="4" name="Picture 3" descr="Text&#10;&#10;Description automatically generated with medium confidence">
            <a:extLst>
              <a:ext uri="{FF2B5EF4-FFF2-40B4-BE49-F238E27FC236}">
                <a16:creationId xmlns:a16="http://schemas.microsoft.com/office/drawing/2014/main" id="{D81536E8-A617-7B43-810A-971F0D4F8F88}"/>
              </a:ext>
            </a:extLst>
          </p:cNvPr>
          <p:cNvPicPr>
            <a:picLocks noChangeAspect="1"/>
          </p:cNvPicPr>
          <p:nvPr/>
        </p:nvPicPr>
        <p:blipFill>
          <a:blip r:embed="rId2"/>
          <a:stretch>
            <a:fillRect/>
          </a:stretch>
        </p:blipFill>
        <p:spPr>
          <a:xfrm>
            <a:off x="9315450" y="600635"/>
            <a:ext cx="2457450" cy="1337444"/>
          </a:xfrm>
          <a:prstGeom prst="rect">
            <a:avLst/>
          </a:prstGeom>
        </p:spPr>
      </p:pic>
    </p:spTree>
    <p:extLst>
      <p:ext uri="{BB962C8B-B14F-4D97-AF65-F5344CB8AC3E}">
        <p14:creationId xmlns:p14="http://schemas.microsoft.com/office/powerpoint/2010/main" val="169158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Basic code of conduct</a:t>
            </a:r>
          </a:p>
        </p:txBody>
      </p:sp>
      <p:sp>
        <p:nvSpPr>
          <p:cNvPr id="3" name="Content Placeholder 2"/>
          <p:cNvSpPr>
            <a:spLocks noGrp="1"/>
          </p:cNvSpPr>
          <p:nvPr>
            <p:ph sz="quarter" idx="13"/>
          </p:nvPr>
        </p:nvSpPr>
        <p:spPr>
          <a:xfrm>
            <a:off x="914400" y="2232576"/>
            <a:ext cx="10363826" cy="3871913"/>
          </a:xfrm>
        </p:spPr>
        <p:txBody>
          <a:bodyPr>
            <a:noAutofit/>
          </a:bodyPr>
          <a:lstStyle/>
          <a:p>
            <a:r>
              <a:rPr lang="en-US" sz="1800" dirty="0"/>
              <a:t>The HealthCare Provider (HCP) could be required to leave the area immediately, when told to do so.  Some reasons may include: an emergent situation, or not complying with the code of conduct or state/federal regulations</a:t>
            </a:r>
            <a:endParaRPr lang="en-US" sz="1800" baseline="30000" dirty="0"/>
          </a:p>
          <a:p>
            <a:r>
              <a:rPr lang="en-US" sz="1800" dirty="0"/>
              <a:t>HCP’s could be denied access to specific or aggregate patient information beyond that of the scope of their practice.  Specifically, if Such information is limited to a need-to-know basis.</a:t>
            </a:r>
          </a:p>
          <a:p>
            <a:r>
              <a:rPr lang="en-US" sz="1800" dirty="0"/>
              <a:t>If HCP violates the code of conduct, the nurse can use the established chain of command:</a:t>
            </a:r>
          </a:p>
          <a:p>
            <a:pPr lvl="1"/>
            <a:r>
              <a:rPr lang="en-US" dirty="0"/>
              <a:t>First, the HCP can be asked to stop the behavior. </a:t>
            </a:r>
          </a:p>
          <a:p>
            <a:pPr lvl="1"/>
            <a:r>
              <a:rPr lang="en-US" dirty="0"/>
              <a:t>If the behavior continues, the nurse can notify the DON </a:t>
            </a:r>
          </a:p>
          <a:p>
            <a:pPr lvl="1"/>
            <a:r>
              <a:rPr lang="en-US" dirty="0"/>
              <a:t>If this does not resolve the issue, the nurse can contact administrative assistance to address the behavior.</a:t>
            </a:r>
          </a:p>
        </p:txBody>
      </p:sp>
      <p:pic>
        <p:nvPicPr>
          <p:cNvPr id="4" name="Picture 3" descr="Text&#10;&#10;Description automatically generated with medium confidence">
            <a:extLst>
              <a:ext uri="{FF2B5EF4-FFF2-40B4-BE49-F238E27FC236}">
                <a16:creationId xmlns:a16="http://schemas.microsoft.com/office/drawing/2014/main" id="{245BCC41-0AFE-CB4B-A30A-0B62F1FDEADE}"/>
              </a:ext>
            </a:extLst>
          </p:cNvPr>
          <p:cNvPicPr>
            <a:picLocks noChangeAspect="1"/>
          </p:cNvPicPr>
          <p:nvPr/>
        </p:nvPicPr>
        <p:blipFill>
          <a:blip r:embed="rId2"/>
          <a:stretch>
            <a:fillRect/>
          </a:stretch>
        </p:blipFill>
        <p:spPr>
          <a:xfrm>
            <a:off x="9315450" y="600635"/>
            <a:ext cx="2457450" cy="1337444"/>
          </a:xfrm>
          <a:prstGeom prst="rect">
            <a:avLst/>
          </a:prstGeom>
        </p:spPr>
      </p:pic>
    </p:spTree>
    <p:extLst>
      <p:ext uri="{BB962C8B-B14F-4D97-AF65-F5344CB8AC3E}">
        <p14:creationId xmlns:p14="http://schemas.microsoft.com/office/powerpoint/2010/main" val="107520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F7FD8-C431-CC42-BADF-ACE13FB933BC}"/>
              </a:ext>
            </a:extLst>
          </p:cNvPr>
          <p:cNvSpPr>
            <a:spLocks noGrp="1"/>
          </p:cNvSpPr>
          <p:nvPr>
            <p:ph type="title"/>
          </p:nvPr>
        </p:nvSpPr>
        <p:spPr/>
        <p:txBody>
          <a:bodyPr/>
          <a:lstStyle/>
          <a:p>
            <a:r>
              <a:rPr lang="en-US" b="1" dirty="0">
                <a:solidFill>
                  <a:srgbClr val="C00000"/>
                </a:solidFill>
              </a:rPr>
              <a:t>COVID-19</a:t>
            </a:r>
          </a:p>
        </p:txBody>
      </p:sp>
      <p:sp>
        <p:nvSpPr>
          <p:cNvPr id="3" name="Content Placeholder 2">
            <a:extLst>
              <a:ext uri="{FF2B5EF4-FFF2-40B4-BE49-F238E27FC236}">
                <a16:creationId xmlns:a16="http://schemas.microsoft.com/office/drawing/2014/main" id="{FA60A220-B1FC-FB4C-A68D-6296BD0CBD7E}"/>
              </a:ext>
            </a:extLst>
          </p:cNvPr>
          <p:cNvSpPr>
            <a:spLocks noGrp="1"/>
          </p:cNvSpPr>
          <p:nvPr>
            <p:ph sz="quarter" idx="13"/>
          </p:nvPr>
        </p:nvSpPr>
        <p:spPr/>
        <p:txBody>
          <a:bodyPr/>
          <a:lstStyle/>
          <a:p>
            <a:r>
              <a:rPr lang="en-US" dirty="0"/>
              <a:t>Complete the registration check in with each visit (COVID screening questions and Temp check)</a:t>
            </a:r>
          </a:p>
          <a:p>
            <a:r>
              <a:rPr lang="en-US" dirty="0"/>
              <a:t>A face mask is required while on hospital premises at all times</a:t>
            </a:r>
          </a:p>
          <a:p>
            <a:r>
              <a:rPr lang="en-US" dirty="0"/>
              <a:t>Perform frequent Hand Hygiene (sanitizer or disinfectant)</a:t>
            </a:r>
          </a:p>
          <a:p>
            <a:r>
              <a:rPr lang="en-US" dirty="0"/>
              <a:t>Hand hygiene at a minimum is performed: </a:t>
            </a:r>
          </a:p>
          <a:p>
            <a:pPr lvl="1"/>
            <a:r>
              <a:rPr lang="en-US" dirty="0"/>
              <a:t>before and after any patient care (direct or indirect)</a:t>
            </a:r>
          </a:p>
          <a:p>
            <a:pPr lvl="1"/>
            <a:r>
              <a:rPr lang="en-US" dirty="0"/>
              <a:t>Before and after entering a patient room or care area.</a:t>
            </a:r>
          </a:p>
          <a:p>
            <a:endParaRPr lang="en-US" dirty="0"/>
          </a:p>
        </p:txBody>
      </p:sp>
      <p:pic>
        <p:nvPicPr>
          <p:cNvPr id="5" name="Picture 4">
            <a:extLst>
              <a:ext uri="{FF2B5EF4-FFF2-40B4-BE49-F238E27FC236}">
                <a16:creationId xmlns:a16="http://schemas.microsoft.com/office/drawing/2014/main" id="{5A1B2DDC-F943-B548-B414-6C6C67FD727D}"/>
              </a:ext>
            </a:extLst>
          </p:cNvPr>
          <p:cNvPicPr>
            <a:picLocks noChangeAspect="1"/>
          </p:cNvPicPr>
          <p:nvPr/>
        </p:nvPicPr>
        <p:blipFill>
          <a:blip r:embed="rId2"/>
          <a:stretch>
            <a:fillRect/>
          </a:stretch>
        </p:blipFill>
        <p:spPr>
          <a:xfrm>
            <a:off x="8032212" y="618516"/>
            <a:ext cx="3896742" cy="1596178"/>
          </a:xfrm>
          <a:prstGeom prst="rect">
            <a:avLst/>
          </a:prstGeom>
        </p:spPr>
      </p:pic>
    </p:spTree>
    <p:extLst>
      <p:ext uri="{BB962C8B-B14F-4D97-AF65-F5344CB8AC3E}">
        <p14:creationId xmlns:p14="http://schemas.microsoft.com/office/powerpoint/2010/main" val="2779047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Clean </a:t>
            </a:r>
            <a:r>
              <a:rPr lang="mr-IN" b="1" dirty="0">
                <a:solidFill>
                  <a:srgbClr val="C00000"/>
                </a:solidFill>
              </a:rPr>
              <a:t>–</a:t>
            </a:r>
            <a:r>
              <a:rPr lang="en-US" b="1" dirty="0">
                <a:solidFill>
                  <a:srgbClr val="C00000"/>
                </a:solidFill>
              </a:rPr>
              <a:t> aseptic - sterile</a:t>
            </a:r>
          </a:p>
        </p:txBody>
      </p:sp>
      <p:pic>
        <p:nvPicPr>
          <p:cNvPr id="4" name="clean-aseptic-sterile">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348548" y="1915193"/>
            <a:ext cx="5494904" cy="3852326"/>
          </a:xfrm>
        </p:spPr>
      </p:pic>
      <p:pic>
        <p:nvPicPr>
          <p:cNvPr id="5" name="Picture 4" descr="A picture containing person, standing, work-clothing&#10;&#10;Description automatically generated">
            <a:extLst>
              <a:ext uri="{FF2B5EF4-FFF2-40B4-BE49-F238E27FC236}">
                <a16:creationId xmlns:a16="http://schemas.microsoft.com/office/drawing/2014/main" id="{D8E98727-469F-B442-9646-C51E771E50C5}"/>
              </a:ext>
            </a:extLst>
          </p:cNvPr>
          <p:cNvPicPr>
            <a:picLocks noChangeAspect="1"/>
          </p:cNvPicPr>
          <p:nvPr/>
        </p:nvPicPr>
        <p:blipFill>
          <a:blip r:embed="rId5"/>
          <a:stretch>
            <a:fillRect/>
          </a:stretch>
        </p:blipFill>
        <p:spPr>
          <a:xfrm>
            <a:off x="10434588" y="486439"/>
            <a:ext cx="1256328" cy="1860331"/>
          </a:xfrm>
          <a:prstGeom prst="rect">
            <a:avLst/>
          </a:prstGeom>
        </p:spPr>
      </p:pic>
    </p:spTree>
    <p:extLst>
      <p:ext uri="{BB962C8B-B14F-4D97-AF65-F5344CB8AC3E}">
        <p14:creationId xmlns:p14="http://schemas.microsoft.com/office/powerpoint/2010/main" val="131622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ASEPTIC TECHNIQUE</a:t>
            </a:r>
          </a:p>
        </p:txBody>
      </p:sp>
      <p:sp>
        <p:nvSpPr>
          <p:cNvPr id="3" name="Content Placeholder 2"/>
          <p:cNvSpPr>
            <a:spLocks noGrp="1"/>
          </p:cNvSpPr>
          <p:nvPr>
            <p:ph sz="quarter" idx="13"/>
          </p:nvPr>
        </p:nvSpPr>
        <p:spPr>
          <a:xfrm>
            <a:off x="913775" y="2214694"/>
            <a:ext cx="10363826" cy="3424107"/>
          </a:xfrm>
        </p:spPr>
        <p:txBody>
          <a:bodyPr>
            <a:normAutofit fontScale="92500" lnSpcReduction="20000"/>
          </a:bodyPr>
          <a:lstStyle/>
          <a:p>
            <a:r>
              <a:rPr lang="en-US" dirty="0"/>
              <a:t>A method of performing a procedure as aseptically (sterile) as possible without being in an or room</a:t>
            </a:r>
          </a:p>
          <a:p>
            <a:r>
              <a:rPr lang="en-US" dirty="0"/>
              <a:t>Requires the use of various barriers to prevent the transfer of microorganisms from health care personnel and the environment to the patient during a procedure, by using barriers such as: </a:t>
            </a:r>
          </a:p>
          <a:p>
            <a:pPr marL="812800" indent="-254000"/>
            <a:r>
              <a:rPr lang="en-US" sz="1600" dirty="0"/>
              <a:t>Sterile gloves, gowns, Sterile drapes, Masks </a:t>
            </a:r>
          </a:p>
          <a:p>
            <a:pPr marL="812800" indent="-254000"/>
            <a:r>
              <a:rPr lang="en-US" sz="1600" dirty="0"/>
              <a:t>Antiseptic skin preparation of the patient at the time of the procedure, Sterile instruments, Sterile equipment, Sterile devices </a:t>
            </a:r>
          </a:p>
          <a:p>
            <a:pPr marL="269875" indent="-269875"/>
            <a:r>
              <a:rPr lang="en-US" dirty="0"/>
              <a:t>Only sterile-to-sterile contact is allowed; sterile-to-nonsterile contact must be avoided</a:t>
            </a:r>
            <a:r>
              <a:rPr lang="en-US" sz="1800" dirty="0"/>
              <a:t>. </a:t>
            </a:r>
          </a:p>
        </p:txBody>
      </p:sp>
      <p:pic>
        <p:nvPicPr>
          <p:cNvPr id="5" name="Picture 4" descr="A picture containing person, standing, work-clothing&#10;&#10;Description automatically generated">
            <a:extLst>
              <a:ext uri="{FF2B5EF4-FFF2-40B4-BE49-F238E27FC236}">
                <a16:creationId xmlns:a16="http://schemas.microsoft.com/office/drawing/2014/main" id="{3909813B-604C-7641-9D92-D6D6F6AC1FD0}"/>
              </a:ext>
            </a:extLst>
          </p:cNvPr>
          <p:cNvPicPr>
            <a:picLocks noChangeAspect="1"/>
          </p:cNvPicPr>
          <p:nvPr/>
        </p:nvPicPr>
        <p:blipFill>
          <a:blip r:embed="rId2"/>
          <a:stretch>
            <a:fillRect/>
          </a:stretch>
        </p:blipFill>
        <p:spPr>
          <a:xfrm>
            <a:off x="10662746" y="393777"/>
            <a:ext cx="1229710" cy="1820917"/>
          </a:xfrm>
          <a:prstGeom prst="rect">
            <a:avLst/>
          </a:prstGeom>
        </p:spPr>
      </p:pic>
    </p:spTree>
    <p:extLst>
      <p:ext uri="{BB962C8B-B14F-4D97-AF65-F5344CB8AC3E}">
        <p14:creationId xmlns:p14="http://schemas.microsoft.com/office/powerpoint/2010/main" val="644051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Sterile Field(s)</a:t>
            </a:r>
          </a:p>
        </p:txBody>
      </p:sp>
      <p:sp>
        <p:nvSpPr>
          <p:cNvPr id="3" name="Content Placeholder 2"/>
          <p:cNvSpPr>
            <a:spLocks noGrp="1"/>
          </p:cNvSpPr>
          <p:nvPr>
            <p:ph sz="quarter" idx="13"/>
          </p:nvPr>
        </p:nvSpPr>
        <p:spPr/>
        <p:txBody>
          <a:bodyPr>
            <a:normAutofit fontScale="92500" lnSpcReduction="20000"/>
          </a:bodyPr>
          <a:lstStyle/>
          <a:p>
            <a:r>
              <a:rPr lang="en-US" b="1" dirty="0"/>
              <a:t>Sterile field</a:t>
            </a:r>
            <a:r>
              <a:rPr lang="en-US" dirty="0"/>
              <a:t>: The or table and any table/surface on which sterile instruments/equipment are open are considered sterile</a:t>
            </a:r>
          </a:p>
          <a:p>
            <a:r>
              <a:rPr lang="en-US" b="1" dirty="0"/>
              <a:t>Sterile Staff</a:t>
            </a:r>
            <a:r>
              <a:rPr lang="en-US" dirty="0"/>
              <a:t>: The surgeon, assistants and </a:t>
            </a:r>
            <a:r>
              <a:rPr lang="en-US" dirty="0" err="1"/>
              <a:t>srcub</a:t>
            </a:r>
            <a:r>
              <a:rPr lang="en-US" dirty="0"/>
              <a:t> techs are considered sterile</a:t>
            </a:r>
          </a:p>
          <a:p>
            <a:r>
              <a:rPr lang="en-US" b="1" dirty="0"/>
              <a:t>Non-sterile staff</a:t>
            </a:r>
            <a:r>
              <a:rPr lang="en-US" dirty="0"/>
              <a:t>: anesthesia, circulating </a:t>
            </a:r>
            <a:r>
              <a:rPr lang="en-US" dirty="0" err="1"/>
              <a:t>rn</a:t>
            </a:r>
            <a:r>
              <a:rPr lang="en-US" dirty="0"/>
              <a:t>, rad tech, vendor, visitors</a:t>
            </a:r>
          </a:p>
          <a:p>
            <a:r>
              <a:rPr lang="en-US" dirty="0"/>
              <a:t>Only sterile staff can touch sterile fields/areas</a:t>
            </a:r>
          </a:p>
          <a:p>
            <a:r>
              <a:rPr lang="en-US" dirty="0"/>
              <a:t>Any non-sterile staff must keep a </a:t>
            </a:r>
            <a:r>
              <a:rPr lang="en-US" b="1" dirty="0">
                <a:solidFill>
                  <a:srgbClr val="C00000"/>
                </a:solidFill>
              </a:rPr>
              <a:t>2-3ft</a:t>
            </a:r>
            <a:r>
              <a:rPr lang="en-US" dirty="0">
                <a:solidFill>
                  <a:srgbClr val="C00000"/>
                </a:solidFill>
              </a:rPr>
              <a:t> </a:t>
            </a:r>
            <a:r>
              <a:rPr lang="en-US" b="1" dirty="0">
                <a:solidFill>
                  <a:srgbClr val="C00000"/>
                </a:solidFill>
              </a:rPr>
              <a:t>distance/spac</a:t>
            </a:r>
            <a:r>
              <a:rPr lang="en-US" dirty="0">
                <a:solidFill>
                  <a:srgbClr val="C00000"/>
                </a:solidFill>
              </a:rPr>
              <a:t>e </a:t>
            </a:r>
            <a:r>
              <a:rPr lang="en-US" dirty="0"/>
              <a:t>between themselves and sterile staff and sterile fields/tables</a:t>
            </a:r>
          </a:p>
          <a:p>
            <a:r>
              <a:rPr lang="en-US" dirty="0"/>
              <a:t>When passing by a sterile field or person - always face them-keep them in site and keep a safe distance to avoid touching anything sterile (touching = contamination)</a:t>
            </a:r>
          </a:p>
        </p:txBody>
      </p:sp>
      <p:pic>
        <p:nvPicPr>
          <p:cNvPr id="4" name="Picture 3" descr="A picture containing person, standing, work-clothing&#10;&#10;Description automatically generated">
            <a:extLst>
              <a:ext uri="{FF2B5EF4-FFF2-40B4-BE49-F238E27FC236}">
                <a16:creationId xmlns:a16="http://schemas.microsoft.com/office/drawing/2014/main" id="{0E0B8B88-182A-BF42-BC9C-41F7AF8C0B63}"/>
              </a:ext>
            </a:extLst>
          </p:cNvPr>
          <p:cNvPicPr>
            <a:picLocks noChangeAspect="1"/>
          </p:cNvPicPr>
          <p:nvPr/>
        </p:nvPicPr>
        <p:blipFill>
          <a:blip r:embed="rId2"/>
          <a:stretch>
            <a:fillRect/>
          </a:stretch>
        </p:blipFill>
        <p:spPr>
          <a:xfrm>
            <a:off x="10662746" y="393777"/>
            <a:ext cx="1229710" cy="1820917"/>
          </a:xfrm>
          <a:prstGeom prst="rect">
            <a:avLst/>
          </a:prstGeom>
        </p:spPr>
      </p:pic>
    </p:spTree>
    <p:extLst>
      <p:ext uri="{BB962C8B-B14F-4D97-AF65-F5344CB8AC3E}">
        <p14:creationId xmlns:p14="http://schemas.microsoft.com/office/powerpoint/2010/main" val="58316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STERILE FIELD(s)</a:t>
            </a:r>
          </a:p>
        </p:txBody>
      </p:sp>
      <p:sp>
        <p:nvSpPr>
          <p:cNvPr id="3" name="Content Placeholder 2"/>
          <p:cNvSpPr>
            <a:spLocks noGrp="1"/>
          </p:cNvSpPr>
          <p:nvPr>
            <p:ph sz="quarter" idx="13"/>
          </p:nvPr>
        </p:nvSpPr>
        <p:spPr/>
        <p:txBody>
          <a:bodyPr/>
          <a:lstStyle/>
          <a:p>
            <a:r>
              <a:rPr lang="en-US" dirty="0"/>
              <a:t>Only sterile items-supplies can be put on a sterile field</a:t>
            </a:r>
          </a:p>
          <a:p>
            <a:r>
              <a:rPr lang="en-US" dirty="0"/>
              <a:t>Only Sterile staff can touch sterile things</a:t>
            </a:r>
          </a:p>
          <a:p>
            <a:r>
              <a:rPr lang="en-US" dirty="0"/>
              <a:t>Sterile staff work only in a sterile field</a:t>
            </a:r>
          </a:p>
          <a:p>
            <a:r>
              <a:rPr lang="en-US" dirty="0"/>
              <a:t>Non-sterile staff can not touch sterile staff or sterile field</a:t>
            </a:r>
          </a:p>
          <a:p>
            <a:r>
              <a:rPr lang="en-US" dirty="0"/>
              <a:t>If a sterile field/staff is contaminated the team must be informed immediately</a:t>
            </a:r>
          </a:p>
        </p:txBody>
      </p:sp>
      <p:pic>
        <p:nvPicPr>
          <p:cNvPr id="4" name="Picture 3" descr="A picture containing person, standing, work-clothing&#10;&#10;Description automatically generated">
            <a:extLst>
              <a:ext uri="{FF2B5EF4-FFF2-40B4-BE49-F238E27FC236}">
                <a16:creationId xmlns:a16="http://schemas.microsoft.com/office/drawing/2014/main" id="{846AA787-33F8-EE45-B4FD-2CFC61F02440}"/>
              </a:ext>
            </a:extLst>
          </p:cNvPr>
          <p:cNvPicPr>
            <a:picLocks noChangeAspect="1"/>
          </p:cNvPicPr>
          <p:nvPr/>
        </p:nvPicPr>
        <p:blipFill>
          <a:blip r:embed="rId2"/>
          <a:stretch>
            <a:fillRect/>
          </a:stretch>
        </p:blipFill>
        <p:spPr>
          <a:xfrm>
            <a:off x="10662746" y="393777"/>
            <a:ext cx="1229710" cy="1820917"/>
          </a:xfrm>
          <a:prstGeom prst="rect">
            <a:avLst/>
          </a:prstGeom>
        </p:spPr>
      </p:pic>
    </p:spTree>
    <p:extLst>
      <p:ext uri="{BB962C8B-B14F-4D97-AF65-F5344CB8AC3E}">
        <p14:creationId xmlns:p14="http://schemas.microsoft.com/office/powerpoint/2010/main" val="136508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C00000"/>
                </a:solidFill>
              </a:rPr>
              <a:t>ASeptic</a:t>
            </a:r>
            <a:r>
              <a:rPr lang="en-US" b="1" dirty="0">
                <a:solidFill>
                  <a:srgbClr val="C00000"/>
                </a:solidFill>
              </a:rPr>
              <a:t> ATTIRE</a:t>
            </a:r>
          </a:p>
        </p:txBody>
      </p:sp>
      <p:sp>
        <p:nvSpPr>
          <p:cNvPr id="3" name="Content Placeholder 2"/>
          <p:cNvSpPr>
            <a:spLocks noGrp="1"/>
          </p:cNvSpPr>
          <p:nvPr>
            <p:ph sz="quarter" idx="13"/>
          </p:nvPr>
        </p:nvSpPr>
        <p:spPr>
          <a:xfrm>
            <a:off x="913775" y="2220062"/>
            <a:ext cx="10363826" cy="4019421"/>
          </a:xfrm>
        </p:spPr>
        <p:txBody>
          <a:bodyPr>
            <a:normAutofit lnSpcReduction="10000"/>
          </a:bodyPr>
          <a:lstStyle/>
          <a:p>
            <a:r>
              <a:rPr lang="en-US" dirty="0"/>
              <a:t>HCP must wear minimum PPE</a:t>
            </a:r>
          </a:p>
          <a:p>
            <a:r>
              <a:rPr lang="en-US" dirty="0"/>
              <a:t>Basic aseptic attire consists of:</a:t>
            </a:r>
          </a:p>
          <a:p>
            <a:pPr lvl="1"/>
            <a:r>
              <a:rPr lang="en-US" dirty="0"/>
              <a:t>Hair cap</a:t>
            </a:r>
          </a:p>
          <a:p>
            <a:pPr lvl="1"/>
            <a:r>
              <a:rPr lang="en-US" dirty="0"/>
              <a:t>Mask</a:t>
            </a:r>
          </a:p>
          <a:p>
            <a:pPr lvl="1"/>
            <a:r>
              <a:rPr lang="en-US" dirty="0"/>
              <a:t>Gloves (sterile or non-sterile)</a:t>
            </a:r>
          </a:p>
          <a:p>
            <a:pPr marL="236538" lvl="1" indent="-203200"/>
            <a:r>
              <a:rPr lang="en-US" dirty="0"/>
              <a:t>Prior to starting a procedure, hand hygiene is performed</a:t>
            </a:r>
          </a:p>
          <a:p>
            <a:pPr marL="236538" lvl="1" indent="-203200"/>
            <a:r>
              <a:rPr lang="en-US" dirty="0"/>
              <a:t>After completing the procedure; PPE is discarded in regular trash</a:t>
            </a:r>
          </a:p>
          <a:p>
            <a:pPr lvl="1"/>
            <a:endParaRPr lang="en-US" dirty="0"/>
          </a:p>
        </p:txBody>
      </p:sp>
      <p:pic>
        <p:nvPicPr>
          <p:cNvPr id="4" name="Picture 3" descr="A picture containing person, standing, work-clothing&#10;&#10;Description automatically generated">
            <a:extLst>
              <a:ext uri="{FF2B5EF4-FFF2-40B4-BE49-F238E27FC236}">
                <a16:creationId xmlns:a16="http://schemas.microsoft.com/office/drawing/2014/main" id="{20D606E2-F31D-EB4A-B41E-0CE0E16B8F90}"/>
              </a:ext>
            </a:extLst>
          </p:cNvPr>
          <p:cNvPicPr>
            <a:picLocks noChangeAspect="1"/>
          </p:cNvPicPr>
          <p:nvPr/>
        </p:nvPicPr>
        <p:blipFill>
          <a:blip r:embed="rId2"/>
          <a:stretch>
            <a:fillRect/>
          </a:stretch>
        </p:blipFill>
        <p:spPr>
          <a:xfrm>
            <a:off x="10662746" y="393777"/>
            <a:ext cx="1229710" cy="1820917"/>
          </a:xfrm>
          <a:prstGeom prst="rect">
            <a:avLst/>
          </a:prstGeom>
        </p:spPr>
      </p:pic>
    </p:spTree>
    <p:extLst>
      <p:ext uri="{BB962C8B-B14F-4D97-AF65-F5344CB8AC3E}">
        <p14:creationId xmlns:p14="http://schemas.microsoft.com/office/powerpoint/2010/main" val="1724872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UNIVERSAL PRECAUTIONS</a:t>
            </a:r>
          </a:p>
        </p:txBody>
      </p:sp>
      <p:sp>
        <p:nvSpPr>
          <p:cNvPr id="3" name="Content Placeholder 2"/>
          <p:cNvSpPr>
            <a:spLocks noGrp="1"/>
          </p:cNvSpPr>
          <p:nvPr>
            <p:ph sz="quarter" idx="13"/>
          </p:nvPr>
        </p:nvSpPr>
        <p:spPr>
          <a:xfrm>
            <a:off x="914400" y="2045359"/>
            <a:ext cx="10363826" cy="4169704"/>
          </a:xfrm>
        </p:spPr>
        <p:txBody>
          <a:bodyPr>
            <a:normAutofit fontScale="77500" lnSpcReduction="20000"/>
          </a:bodyPr>
          <a:lstStyle/>
          <a:p>
            <a:r>
              <a:rPr lang="en-US" dirty="0"/>
              <a:t>OSHA definition:  treat all human blood and body fluids as if they contain </a:t>
            </a:r>
            <a:r>
              <a:rPr lang="en-US" b="1" dirty="0" err="1"/>
              <a:t>bloodborne</a:t>
            </a:r>
            <a:r>
              <a:rPr lang="en-US" b="1" dirty="0"/>
              <a:t> pathogens</a:t>
            </a:r>
            <a:r>
              <a:rPr lang="en-US" dirty="0"/>
              <a:t>. </a:t>
            </a:r>
            <a:r>
              <a:rPr lang="en-US" dirty="0">
                <a:hlinkClick r:id="rId2" tooltip="Bloodborne pathogens"/>
              </a:rPr>
              <a:t>Bloodborne pathogens</a:t>
            </a:r>
            <a:r>
              <a:rPr lang="en-US" dirty="0"/>
              <a:t> are microorganisms found in human blood that can cause disease.</a:t>
            </a:r>
          </a:p>
          <a:p>
            <a:r>
              <a:rPr lang="en-US" dirty="0"/>
              <a:t>ASSUME ALL body fluids are contaminated </a:t>
            </a:r>
            <a:r>
              <a:rPr lang="en-US" sz="1500" dirty="0"/>
              <a:t>(blood, urine, sputum</a:t>
            </a:r>
            <a:r>
              <a:rPr lang="mr-IN" sz="1500" dirty="0"/>
              <a:t>……</a:t>
            </a:r>
            <a:r>
              <a:rPr lang="en-US" sz="1500" dirty="0"/>
              <a:t>)</a:t>
            </a:r>
          </a:p>
          <a:p>
            <a:r>
              <a:rPr lang="en-US" dirty="0"/>
              <a:t>Handle all body fluids as if they are contaminated</a:t>
            </a:r>
          </a:p>
          <a:p>
            <a:r>
              <a:rPr lang="en-US" dirty="0"/>
              <a:t>As a vendor do not touch body fluids</a:t>
            </a:r>
          </a:p>
          <a:p>
            <a:r>
              <a:rPr lang="en-US" dirty="0"/>
              <a:t>All body fluids / tissues are disposed of in red biohazardous waste bags</a:t>
            </a:r>
          </a:p>
          <a:p>
            <a:r>
              <a:rPr lang="en-US" dirty="0"/>
              <a:t>If a vendor or visitor touch any body fluids - please immediately inform the circulating </a:t>
            </a:r>
            <a:r>
              <a:rPr lang="en-US" dirty="0" err="1"/>
              <a:t>rn</a:t>
            </a:r>
            <a:r>
              <a:rPr lang="en-US" dirty="0"/>
              <a:t> </a:t>
            </a:r>
          </a:p>
          <a:p>
            <a:r>
              <a:rPr lang="en-US" dirty="0"/>
              <a:t>To minimize exposure everyone must where universal precautions or protective barriers such as:</a:t>
            </a:r>
          </a:p>
          <a:p>
            <a:pPr lvl="1"/>
            <a:r>
              <a:rPr lang="en-US" dirty="0"/>
              <a:t>Gloves, face shields, eye goggles, face mask</a:t>
            </a:r>
          </a:p>
          <a:p>
            <a:pPr lvl="1"/>
            <a:r>
              <a:rPr lang="en-US" dirty="0"/>
              <a:t>Wash hands before and after wearing gloves</a:t>
            </a:r>
          </a:p>
          <a:p>
            <a:pPr lvl="1"/>
            <a:r>
              <a:rPr lang="en-US" dirty="0"/>
              <a:t>Wash hands before and after patient contact</a:t>
            </a:r>
          </a:p>
        </p:txBody>
      </p:sp>
      <p:pic>
        <p:nvPicPr>
          <p:cNvPr id="5" name="Picture 4" descr="Shape&#10;&#10;Description automatically generated with medium confidence">
            <a:extLst>
              <a:ext uri="{FF2B5EF4-FFF2-40B4-BE49-F238E27FC236}">
                <a16:creationId xmlns:a16="http://schemas.microsoft.com/office/drawing/2014/main" id="{CD767459-69BD-ED4A-B07C-48628D7E3F2A}"/>
              </a:ext>
            </a:extLst>
          </p:cNvPr>
          <p:cNvPicPr>
            <a:picLocks noChangeAspect="1"/>
          </p:cNvPicPr>
          <p:nvPr/>
        </p:nvPicPr>
        <p:blipFill>
          <a:blip r:embed="rId3"/>
          <a:stretch>
            <a:fillRect/>
          </a:stretch>
        </p:blipFill>
        <p:spPr>
          <a:xfrm>
            <a:off x="10496550" y="545884"/>
            <a:ext cx="1363608" cy="1668810"/>
          </a:xfrm>
          <a:prstGeom prst="rect">
            <a:avLst/>
          </a:prstGeom>
        </p:spPr>
      </p:pic>
    </p:spTree>
    <p:extLst>
      <p:ext uri="{BB962C8B-B14F-4D97-AF65-F5344CB8AC3E}">
        <p14:creationId xmlns:p14="http://schemas.microsoft.com/office/powerpoint/2010/main" val="1464426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UNIVERSAL PRECAUTIONS</a:t>
            </a:r>
          </a:p>
        </p:txBody>
      </p:sp>
      <p:sp>
        <p:nvSpPr>
          <p:cNvPr id="3" name="Content Placeholder 2"/>
          <p:cNvSpPr>
            <a:spLocks noGrp="1"/>
          </p:cNvSpPr>
          <p:nvPr>
            <p:ph sz="quarter" idx="13"/>
          </p:nvPr>
        </p:nvSpPr>
        <p:spPr>
          <a:xfrm>
            <a:off x="913775" y="2067054"/>
            <a:ext cx="10363826" cy="3933696"/>
          </a:xfrm>
        </p:spPr>
        <p:txBody>
          <a:bodyPr>
            <a:normAutofit fontScale="85000" lnSpcReduction="20000"/>
          </a:bodyPr>
          <a:lstStyle/>
          <a:p>
            <a:r>
              <a:rPr lang="en-US" dirty="0"/>
              <a:t>Body fluids / tissue are considered biohazardous waste and should be disposed of in red biohazardous bags or biohazardous </a:t>
            </a:r>
            <a:r>
              <a:rPr lang="en-US"/>
              <a:t>labeled containers.</a:t>
            </a:r>
            <a:endParaRPr lang="en-US" dirty="0"/>
          </a:p>
          <a:p>
            <a:r>
              <a:rPr lang="en-US" b="1" dirty="0"/>
              <a:t>Methods of contact:</a:t>
            </a:r>
          </a:p>
          <a:p>
            <a:pPr marL="812800" indent="-254000"/>
            <a:r>
              <a:rPr lang="en-US" b="1" dirty="0"/>
              <a:t>Direct contact</a:t>
            </a:r>
            <a:r>
              <a:rPr lang="en-US" dirty="0"/>
              <a:t>. Infected blood or body fluid from one person enters another person’s body at a correct entry site, such as infected blood splashing in the eye.</a:t>
            </a:r>
          </a:p>
          <a:p>
            <a:pPr marL="812800" indent="-254000"/>
            <a:r>
              <a:rPr lang="en-US" b="1" dirty="0"/>
              <a:t>Indirect contact</a:t>
            </a:r>
            <a:r>
              <a:rPr lang="en-US" dirty="0"/>
              <a:t>. A person’s skin touches an object that contains the blood or body fluid of an infected person, such as picking up soiled dressings contaminated with an infected person’s blood or body fluid.</a:t>
            </a:r>
          </a:p>
          <a:p>
            <a:pPr marL="812800" indent="-254000"/>
            <a:r>
              <a:rPr lang="en-US" b="1" dirty="0"/>
              <a:t>Respiratory droplet transmission</a:t>
            </a:r>
            <a:r>
              <a:rPr lang="en-US" dirty="0"/>
              <a:t>. A person inhales droplets from an infected person, such as through a cough or sneeze.</a:t>
            </a:r>
          </a:p>
          <a:p>
            <a:pPr marL="812800" indent="-254000"/>
            <a:r>
              <a:rPr lang="en-US" b="1" dirty="0"/>
              <a:t>Vector-borne transmission</a:t>
            </a:r>
            <a:r>
              <a:rPr lang="en-US" dirty="0"/>
              <a:t>. A person’s skin is penetrated by an infectious source, such as an insect bite.</a:t>
            </a:r>
          </a:p>
        </p:txBody>
      </p:sp>
      <p:pic>
        <p:nvPicPr>
          <p:cNvPr id="4" name="Picture 3" descr="Shape&#10;&#10;Description automatically generated with medium confidence">
            <a:extLst>
              <a:ext uri="{FF2B5EF4-FFF2-40B4-BE49-F238E27FC236}">
                <a16:creationId xmlns:a16="http://schemas.microsoft.com/office/drawing/2014/main" id="{8AA72B0F-E5DD-C946-BD0D-131884E3B25C}"/>
              </a:ext>
            </a:extLst>
          </p:cNvPr>
          <p:cNvPicPr>
            <a:picLocks noChangeAspect="1"/>
          </p:cNvPicPr>
          <p:nvPr/>
        </p:nvPicPr>
        <p:blipFill>
          <a:blip r:embed="rId2"/>
          <a:stretch>
            <a:fillRect/>
          </a:stretch>
        </p:blipFill>
        <p:spPr>
          <a:xfrm>
            <a:off x="10496550" y="545884"/>
            <a:ext cx="1363608" cy="1668810"/>
          </a:xfrm>
          <a:prstGeom prst="rect">
            <a:avLst/>
          </a:prstGeom>
        </p:spPr>
      </p:pic>
    </p:spTree>
    <p:extLst>
      <p:ext uri="{BB962C8B-B14F-4D97-AF65-F5344CB8AC3E}">
        <p14:creationId xmlns:p14="http://schemas.microsoft.com/office/powerpoint/2010/main" val="67167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introduction</a:t>
            </a:r>
          </a:p>
        </p:txBody>
      </p:sp>
      <p:sp>
        <p:nvSpPr>
          <p:cNvPr id="3" name="Content Placeholder 2"/>
          <p:cNvSpPr>
            <a:spLocks noGrp="1"/>
          </p:cNvSpPr>
          <p:nvPr>
            <p:ph sz="quarter" idx="13"/>
          </p:nvPr>
        </p:nvSpPr>
        <p:spPr>
          <a:xfrm>
            <a:off x="1485900" y="2436489"/>
            <a:ext cx="9220200" cy="3424107"/>
          </a:xfrm>
        </p:spPr>
        <p:txBody>
          <a:bodyPr>
            <a:normAutofit/>
          </a:bodyPr>
          <a:lstStyle/>
          <a:p>
            <a:pPr marL="0" indent="0" algn="ctr">
              <a:buNone/>
            </a:pPr>
            <a:r>
              <a:rPr lang="en-US" sz="2400" dirty="0"/>
              <a:t>This training will provide you with the information you will need to successfully and safely fulfill your responsibilities in the hospital environment, while protecting yourself and the safety and rights of OUR patients and staff.  Following the suggestions in this program will also help you build rapport with the medical staff team</a:t>
            </a:r>
          </a:p>
        </p:txBody>
      </p:sp>
      <p:pic>
        <p:nvPicPr>
          <p:cNvPr id="5" name="Picture 4" descr="A picture containing text, indoor, person, close&#10;&#10;Description automatically generated">
            <a:extLst>
              <a:ext uri="{FF2B5EF4-FFF2-40B4-BE49-F238E27FC236}">
                <a16:creationId xmlns:a16="http://schemas.microsoft.com/office/drawing/2014/main" id="{505B204A-171E-9847-9E2F-16E26C3B885F}"/>
              </a:ext>
            </a:extLst>
          </p:cNvPr>
          <p:cNvPicPr>
            <a:picLocks noChangeAspect="1"/>
          </p:cNvPicPr>
          <p:nvPr/>
        </p:nvPicPr>
        <p:blipFill>
          <a:blip r:embed="rId2"/>
          <a:stretch>
            <a:fillRect/>
          </a:stretch>
        </p:blipFill>
        <p:spPr>
          <a:xfrm>
            <a:off x="9120238" y="714375"/>
            <a:ext cx="2709811" cy="1136227"/>
          </a:xfrm>
          <a:prstGeom prst="rect">
            <a:avLst/>
          </a:prstGeom>
        </p:spPr>
      </p:pic>
    </p:spTree>
    <p:extLst>
      <p:ext uri="{BB962C8B-B14F-4D97-AF65-F5344CB8AC3E}">
        <p14:creationId xmlns:p14="http://schemas.microsoft.com/office/powerpoint/2010/main" val="128313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Protection - BLOOD BORNE PATHOGENS</a:t>
            </a:r>
          </a:p>
        </p:txBody>
      </p:sp>
      <p:sp>
        <p:nvSpPr>
          <p:cNvPr id="3" name="Content Placeholder 2"/>
          <p:cNvSpPr>
            <a:spLocks noGrp="1"/>
          </p:cNvSpPr>
          <p:nvPr>
            <p:ph sz="quarter" idx="13"/>
          </p:nvPr>
        </p:nvSpPr>
        <p:spPr>
          <a:xfrm>
            <a:off x="913775" y="2081342"/>
            <a:ext cx="10363826" cy="3633658"/>
          </a:xfrm>
        </p:spPr>
        <p:txBody>
          <a:bodyPr>
            <a:normAutofit/>
          </a:bodyPr>
          <a:lstStyle/>
          <a:p>
            <a:r>
              <a:rPr lang="en-US" dirty="0"/>
              <a:t>Universal precautions are always used when handling body fluids, and tissues</a:t>
            </a:r>
          </a:p>
          <a:p>
            <a:r>
              <a:rPr lang="en-US" dirty="0"/>
              <a:t>All body fluids / tissues are assumed to be carriers of blood borne pathogens</a:t>
            </a:r>
          </a:p>
          <a:p>
            <a:r>
              <a:rPr lang="en-US" dirty="0"/>
              <a:t>Blood borne pathogens </a:t>
            </a:r>
            <a:r>
              <a:rPr lang="mr-IN" dirty="0"/>
              <a:t>–</a:t>
            </a:r>
            <a:r>
              <a:rPr lang="en-US" dirty="0"/>
              <a:t> are organisms found in body fluids / tissues that can carry/cause disease </a:t>
            </a:r>
          </a:p>
          <a:p>
            <a:r>
              <a:rPr lang="en-US" dirty="0"/>
              <a:t>In healthcare the more common and dangerous carriers of diseases are: HIV, Hepatitis B, Hepatitis C, MRSA, VRE and Tuberculosis</a:t>
            </a:r>
          </a:p>
          <a:p>
            <a:r>
              <a:rPr lang="en-US" dirty="0"/>
              <a:t>By using universal precautions when handling/disposing of bodily fluids/tissues you can significantly reduce your risk/spread of infection</a:t>
            </a:r>
          </a:p>
        </p:txBody>
      </p:sp>
      <p:pic>
        <p:nvPicPr>
          <p:cNvPr id="4" name="Picture 3" descr="Shape&#10;&#10;Description automatically generated with medium confidence">
            <a:extLst>
              <a:ext uri="{FF2B5EF4-FFF2-40B4-BE49-F238E27FC236}">
                <a16:creationId xmlns:a16="http://schemas.microsoft.com/office/drawing/2014/main" id="{D717C72F-E289-BE4D-A9CE-620C72532EEB}"/>
              </a:ext>
            </a:extLst>
          </p:cNvPr>
          <p:cNvPicPr>
            <a:picLocks noChangeAspect="1"/>
          </p:cNvPicPr>
          <p:nvPr/>
        </p:nvPicPr>
        <p:blipFill>
          <a:blip r:embed="rId2"/>
          <a:stretch>
            <a:fillRect/>
          </a:stretch>
        </p:blipFill>
        <p:spPr>
          <a:xfrm>
            <a:off x="10477500" y="412532"/>
            <a:ext cx="1363608" cy="1668810"/>
          </a:xfrm>
          <a:prstGeom prst="rect">
            <a:avLst/>
          </a:prstGeom>
        </p:spPr>
      </p:pic>
    </p:spTree>
    <p:extLst>
      <p:ext uri="{BB962C8B-B14F-4D97-AF65-F5344CB8AC3E}">
        <p14:creationId xmlns:p14="http://schemas.microsoft.com/office/powerpoint/2010/main" val="145500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Infection control policies</a:t>
            </a:r>
          </a:p>
        </p:txBody>
      </p:sp>
      <p:sp>
        <p:nvSpPr>
          <p:cNvPr id="3" name="Content Placeholder 2"/>
          <p:cNvSpPr>
            <a:spLocks noGrp="1"/>
          </p:cNvSpPr>
          <p:nvPr>
            <p:ph sz="quarter" idx="13"/>
          </p:nvPr>
        </p:nvSpPr>
        <p:spPr>
          <a:xfrm>
            <a:off x="749608" y="2407993"/>
            <a:ext cx="10363826" cy="3424107"/>
          </a:xfrm>
        </p:spPr>
        <p:txBody>
          <a:bodyPr>
            <a:normAutofit fontScale="77500" lnSpcReduction="20000"/>
          </a:bodyPr>
          <a:lstStyle/>
          <a:p>
            <a:r>
              <a:rPr lang="en-US" dirty="0"/>
              <a:t>The purpose of sterility and aseptic technique is to minimize micro-organism cross-contaminating into the operative site and thus cause infection.  Bacteria/viruses cause infection.</a:t>
            </a:r>
          </a:p>
          <a:p>
            <a:r>
              <a:rPr lang="en-US" dirty="0"/>
              <a:t>Hand hygiene is required before and after entering a patient care area to minimize spread of organisms</a:t>
            </a:r>
          </a:p>
          <a:p>
            <a:r>
              <a:rPr lang="en-US" dirty="0"/>
              <a:t>Hand hygiene is required before and after patient contact</a:t>
            </a:r>
          </a:p>
          <a:p>
            <a:r>
              <a:rPr lang="en-US" dirty="0"/>
              <a:t>HCP equipment must be disinfected before and after use in patient care areas</a:t>
            </a:r>
          </a:p>
          <a:p>
            <a:r>
              <a:rPr lang="en-US" dirty="0"/>
              <a:t>HCP Equipment must be disinfected before bringing it into the patient room / care area and when removing it from the patient room / care area and when </a:t>
            </a:r>
          </a:p>
          <a:p>
            <a:r>
              <a:rPr lang="en-US" dirty="0"/>
              <a:t>aseptic technique must be maintained to minimize infection risk</a:t>
            </a:r>
          </a:p>
        </p:txBody>
      </p:sp>
      <p:pic>
        <p:nvPicPr>
          <p:cNvPr id="5" name="Picture 4" descr="Text&#10;&#10;Description automatically generated">
            <a:extLst>
              <a:ext uri="{FF2B5EF4-FFF2-40B4-BE49-F238E27FC236}">
                <a16:creationId xmlns:a16="http://schemas.microsoft.com/office/drawing/2014/main" id="{AE228D7A-7E7F-134C-ABA6-938D8DF41A28}"/>
              </a:ext>
            </a:extLst>
          </p:cNvPr>
          <p:cNvPicPr>
            <a:picLocks noChangeAspect="1"/>
          </p:cNvPicPr>
          <p:nvPr/>
        </p:nvPicPr>
        <p:blipFill>
          <a:blip r:embed="rId2"/>
          <a:stretch>
            <a:fillRect/>
          </a:stretch>
        </p:blipFill>
        <p:spPr>
          <a:xfrm>
            <a:off x="9572625" y="618517"/>
            <a:ext cx="2488664" cy="1525547"/>
          </a:xfrm>
          <a:prstGeom prst="rect">
            <a:avLst/>
          </a:prstGeom>
        </p:spPr>
      </p:pic>
    </p:spTree>
    <p:extLst>
      <p:ext uri="{BB962C8B-B14F-4D97-AF65-F5344CB8AC3E}">
        <p14:creationId xmlns:p14="http://schemas.microsoft.com/office/powerpoint/2010/main" val="876579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440098"/>
            <a:ext cx="10364451" cy="1596177"/>
          </a:xfrm>
        </p:spPr>
        <p:txBody>
          <a:bodyPr/>
          <a:lstStyle/>
          <a:p>
            <a:pPr algn="l"/>
            <a:r>
              <a:rPr lang="en-US" b="1" dirty="0">
                <a:solidFill>
                  <a:srgbClr val="C00000"/>
                </a:solidFill>
              </a:rPr>
              <a:t>Hand hygiene</a:t>
            </a:r>
          </a:p>
        </p:txBody>
      </p:sp>
      <p:sp>
        <p:nvSpPr>
          <p:cNvPr id="3" name="Content Placeholder 2"/>
          <p:cNvSpPr>
            <a:spLocks noGrp="1"/>
          </p:cNvSpPr>
          <p:nvPr>
            <p:ph sz="quarter" idx="13"/>
          </p:nvPr>
        </p:nvSpPr>
        <p:spPr>
          <a:xfrm>
            <a:off x="535536" y="2152105"/>
            <a:ext cx="10363826" cy="3762359"/>
          </a:xfrm>
        </p:spPr>
        <p:txBody>
          <a:bodyPr>
            <a:normAutofit/>
          </a:bodyPr>
          <a:lstStyle/>
          <a:p>
            <a:r>
              <a:rPr lang="en-US" sz="1900" dirty="0"/>
              <a:t>Hand hygiene is our most important infection control prevention measure</a:t>
            </a:r>
          </a:p>
          <a:p>
            <a:r>
              <a:rPr lang="en-US" sz="1900" dirty="0"/>
              <a:t>Hands are the most common and easiest way to spread infectious organisms</a:t>
            </a:r>
          </a:p>
          <a:p>
            <a:r>
              <a:rPr lang="en-US" sz="1900" dirty="0"/>
              <a:t>Wash or disinfect hands before and after entering a patient care area</a:t>
            </a:r>
          </a:p>
          <a:p>
            <a:r>
              <a:rPr lang="en-US" sz="1900" dirty="0"/>
              <a:t>Wash or disinfect hands before entering and leaving the operating room</a:t>
            </a:r>
          </a:p>
          <a:p>
            <a:r>
              <a:rPr lang="en-US" sz="1900" dirty="0"/>
              <a:t>Wash or disinfect your hands after done handling equipment</a:t>
            </a:r>
          </a:p>
          <a:p>
            <a:r>
              <a:rPr lang="en-US" sz="1900" dirty="0"/>
              <a:t>Hand sanitizers are available for your use on the walls.  </a:t>
            </a:r>
          </a:p>
          <a:p>
            <a:pPr marL="646113" indent="-223838"/>
            <a:r>
              <a:rPr lang="en-US" sz="1900" dirty="0"/>
              <a:t>There are on average 1-2 dispensers in each patient care area.</a:t>
            </a:r>
          </a:p>
          <a:p>
            <a:r>
              <a:rPr lang="en-US" sz="1900" dirty="0"/>
              <a:t>Sinks are available in bathrooms and operating room for washing</a:t>
            </a:r>
          </a:p>
        </p:txBody>
      </p:sp>
      <p:pic>
        <p:nvPicPr>
          <p:cNvPr id="5" name="Picture 4" descr="Text&#10;&#10;Description automatically generated">
            <a:extLst>
              <a:ext uri="{FF2B5EF4-FFF2-40B4-BE49-F238E27FC236}">
                <a16:creationId xmlns:a16="http://schemas.microsoft.com/office/drawing/2014/main" id="{16D0F8E2-F415-9C47-86BB-5E8A0F4D1CEC}"/>
              </a:ext>
            </a:extLst>
          </p:cNvPr>
          <p:cNvPicPr>
            <a:picLocks noChangeAspect="1"/>
          </p:cNvPicPr>
          <p:nvPr/>
        </p:nvPicPr>
        <p:blipFill>
          <a:blip r:embed="rId2"/>
          <a:stretch>
            <a:fillRect/>
          </a:stretch>
        </p:blipFill>
        <p:spPr>
          <a:xfrm>
            <a:off x="9167800" y="4165877"/>
            <a:ext cx="2488664" cy="1525547"/>
          </a:xfrm>
          <a:prstGeom prst="rect">
            <a:avLst/>
          </a:prstGeom>
        </p:spPr>
      </p:pic>
      <p:pic>
        <p:nvPicPr>
          <p:cNvPr id="7" name="Picture 6" descr="Text&#10;&#10;Description automatically generated">
            <a:extLst>
              <a:ext uri="{FF2B5EF4-FFF2-40B4-BE49-F238E27FC236}">
                <a16:creationId xmlns:a16="http://schemas.microsoft.com/office/drawing/2014/main" id="{DF201584-C9A2-9C40-9FEA-F7E28E0D933D}"/>
              </a:ext>
            </a:extLst>
          </p:cNvPr>
          <p:cNvPicPr>
            <a:picLocks noChangeAspect="1"/>
          </p:cNvPicPr>
          <p:nvPr/>
        </p:nvPicPr>
        <p:blipFill>
          <a:blip r:embed="rId3"/>
          <a:stretch>
            <a:fillRect/>
          </a:stretch>
        </p:blipFill>
        <p:spPr>
          <a:xfrm>
            <a:off x="7375909" y="0"/>
            <a:ext cx="4802321" cy="1573456"/>
          </a:xfrm>
          <a:prstGeom prst="rect">
            <a:avLst/>
          </a:prstGeom>
        </p:spPr>
      </p:pic>
    </p:spTree>
    <p:extLst>
      <p:ext uri="{BB962C8B-B14F-4D97-AF65-F5344CB8AC3E}">
        <p14:creationId xmlns:p14="http://schemas.microsoft.com/office/powerpoint/2010/main" val="553100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60133" y="709348"/>
            <a:ext cx="6148652" cy="6148652"/>
          </a:xfrm>
        </p:spPr>
      </p:pic>
      <p:sp>
        <p:nvSpPr>
          <p:cNvPr id="2" name="Title 1"/>
          <p:cNvSpPr>
            <a:spLocks noGrp="1"/>
          </p:cNvSpPr>
          <p:nvPr>
            <p:ph type="title"/>
          </p:nvPr>
        </p:nvSpPr>
        <p:spPr>
          <a:xfrm>
            <a:off x="899488" y="389917"/>
            <a:ext cx="10364451" cy="1596177"/>
          </a:xfrm>
        </p:spPr>
        <p:txBody>
          <a:bodyPr/>
          <a:lstStyle/>
          <a:p>
            <a:r>
              <a:rPr lang="en-US" b="1" dirty="0">
                <a:solidFill>
                  <a:srgbClr val="C00000"/>
                </a:solidFill>
              </a:rPr>
              <a:t>Hand washing technique</a:t>
            </a:r>
          </a:p>
        </p:txBody>
      </p:sp>
      <p:pic>
        <p:nvPicPr>
          <p:cNvPr id="5" name="Picture 4" descr="Text&#10;&#10;Description automatically generated">
            <a:extLst>
              <a:ext uri="{FF2B5EF4-FFF2-40B4-BE49-F238E27FC236}">
                <a16:creationId xmlns:a16="http://schemas.microsoft.com/office/drawing/2014/main" id="{10592B68-49C6-704E-A273-7A1A13382C1C}"/>
              </a:ext>
            </a:extLst>
          </p:cNvPr>
          <p:cNvPicPr>
            <a:picLocks noChangeAspect="1"/>
          </p:cNvPicPr>
          <p:nvPr/>
        </p:nvPicPr>
        <p:blipFill>
          <a:blip r:embed="rId3"/>
          <a:stretch>
            <a:fillRect/>
          </a:stretch>
        </p:blipFill>
        <p:spPr>
          <a:xfrm>
            <a:off x="9525098" y="460547"/>
            <a:ext cx="2488664" cy="1525547"/>
          </a:xfrm>
          <a:prstGeom prst="rect">
            <a:avLst/>
          </a:prstGeom>
        </p:spPr>
      </p:pic>
    </p:spTree>
    <p:extLst>
      <p:ext uri="{BB962C8B-B14F-4D97-AF65-F5344CB8AC3E}">
        <p14:creationId xmlns:p14="http://schemas.microsoft.com/office/powerpoint/2010/main" val="2017099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07733" y="1413932"/>
            <a:ext cx="6468534" cy="4851401"/>
          </a:xfrm>
        </p:spPr>
      </p:pic>
      <p:sp>
        <p:nvSpPr>
          <p:cNvPr id="2" name="Title 1"/>
          <p:cNvSpPr>
            <a:spLocks noGrp="1"/>
          </p:cNvSpPr>
          <p:nvPr>
            <p:ph type="title"/>
          </p:nvPr>
        </p:nvSpPr>
        <p:spPr>
          <a:xfrm>
            <a:off x="896842" y="313717"/>
            <a:ext cx="10364451" cy="1596177"/>
          </a:xfrm>
        </p:spPr>
        <p:txBody>
          <a:bodyPr/>
          <a:lstStyle/>
          <a:p>
            <a:pPr algn="l"/>
            <a:r>
              <a:rPr lang="en-US" b="1" dirty="0">
                <a:solidFill>
                  <a:srgbClr val="C00000"/>
                </a:solidFill>
              </a:rPr>
              <a:t>Hand sanitizer use INSTRUCTIONS</a:t>
            </a:r>
          </a:p>
        </p:txBody>
      </p:sp>
      <p:pic>
        <p:nvPicPr>
          <p:cNvPr id="5" name="Picture 4" descr="Text&#10;&#10;Description automatically generated">
            <a:extLst>
              <a:ext uri="{FF2B5EF4-FFF2-40B4-BE49-F238E27FC236}">
                <a16:creationId xmlns:a16="http://schemas.microsoft.com/office/drawing/2014/main" id="{E0BC8081-789D-4D45-B134-B3866399CC2B}"/>
              </a:ext>
            </a:extLst>
          </p:cNvPr>
          <p:cNvPicPr>
            <a:picLocks noChangeAspect="1"/>
          </p:cNvPicPr>
          <p:nvPr/>
        </p:nvPicPr>
        <p:blipFill>
          <a:blip r:embed="rId3"/>
          <a:stretch>
            <a:fillRect/>
          </a:stretch>
        </p:blipFill>
        <p:spPr>
          <a:xfrm>
            <a:off x="9584267" y="384347"/>
            <a:ext cx="2488664" cy="1525547"/>
          </a:xfrm>
          <a:prstGeom prst="rect">
            <a:avLst/>
          </a:prstGeom>
        </p:spPr>
      </p:pic>
    </p:spTree>
    <p:extLst>
      <p:ext uri="{BB962C8B-B14F-4D97-AF65-F5344CB8AC3E}">
        <p14:creationId xmlns:p14="http://schemas.microsoft.com/office/powerpoint/2010/main" val="164867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Radiation safety</a:t>
            </a:r>
          </a:p>
        </p:txBody>
      </p:sp>
      <p:sp>
        <p:nvSpPr>
          <p:cNvPr id="3" name="Content Placeholder 2"/>
          <p:cNvSpPr>
            <a:spLocks noGrp="1"/>
          </p:cNvSpPr>
          <p:nvPr>
            <p:ph sz="quarter" idx="13"/>
          </p:nvPr>
        </p:nvSpPr>
        <p:spPr>
          <a:xfrm>
            <a:off x="728037" y="1879200"/>
            <a:ext cx="10363826" cy="3779708"/>
          </a:xfrm>
        </p:spPr>
        <p:txBody>
          <a:bodyPr>
            <a:normAutofit fontScale="85000" lnSpcReduction="10000"/>
          </a:bodyPr>
          <a:lstStyle/>
          <a:p>
            <a:r>
              <a:rPr lang="en-US" dirty="0"/>
              <a:t>The radiology technician will ask non-essential staff to leave a room when x-rays are being obtained (safest way to reduce radiation exposure is leave the area)</a:t>
            </a:r>
          </a:p>
          <a:p>
            <a:r>
              <a:rPr lang="en-US" dirty="0"/>
              <a:t>We recommend HCP’s leave the room when radiation equipment is used</a:t>
            </a:r>
          </a:p>
          <a:p>
            <a:r>
              <a:rPr lang="en-US" dirty="0"/>
              <a:t>If a HCP needs to be in the room they must wear a lead apron. To further reduce exposure risk  stay as far from the x-ray machine as possible, and only stay as long as necessary.</a:t>
            </a:r>
          </a:p>
          <a:p>
            <a:r>
              <a:rPr lang="en-US" dirty="0"/>
              <a:t>The apron must face the x-ray machine for maximum barrier protection</a:t>
            </a:r>
          </a:p>
          <a:p>
            <a:r>
              <a:rPr lang="en-US" dirty="0"/>
              <a:t>3 principles of radiation safety:</a:t>
            </a:r>
          </a:p>
          <a:p>
            <a:pPr lvl="1"/>
            <a:r>
              <a:rPr lang="en-US" b="1" dirty="0"/>
              <a:t>Distance</a:t>
            </a:r>
            <a:r>
              <a:rPr lang="en-US" dirty="0"/>
              <a:t> </a:t>
            </a:r>
            <a:r>
              <a:rPr lang="mr-IN" dirty="0"/>
              <a:t>–</a:t>
            </a:r>
            <a:r>
              <a:rPr lang="en-US" dirty="0"/>
              <a:t> the further from the source the less radiation exposure</a:t>
            </a:r>
          </a:p>
          <a:p>
            <a:pPr lvl="1"/>
            <a:r>
              <a:rPr lang="en-US" b="1" dirty="0"/>
              <a:t>Time</a:t>
            </a:r>
            <a:r>
              <a:rPr lang="en-US" dirty="0"/>
              <a:t> </a:t>
            </a:r>
            <a:r>
              <a:rPr lang="mr-IN" dirty="0"/>
              <a:t>–</a:t>
            </a:r>
            <a:r>
              <a:rPr lang="en-US" dirty="0"/>
              <a:t> the shorter the exposure the less radiation exposure</a:t>
            </a:r>
          </a:p>
          <a:p>
            <a:pPr lvl="1"/>
            <a:r>
              <a:rPr lang="en-US" b="1" dirty="0"/>
              <a:t>Shielding</a:t>
            </a:r>
            <a:r>
              <a:rPr lang="en-US" dirty="0"/>
              <a:t> </a:t>
            </a:r>
            <a:r>
              <a:rPr lang="mr-IN" dirty="0"/>
              <a:t>–</a:t>
            </a:r>
            <a:r>
              <a:rPr lang="en-US" dirty="0"/>
              <a:t> lead aprons are barriers against radiation</a:t>
            </a:r>
          </a:p>
          <a:p>
            <a:endParaRPr lang="en-US" dirty="0"/>
          </a:p>
        </p:txBody>
      </p:sp>
      <p:pic>
        <p:nvPicPr>
          <p:cNvPr id="5" name="Picture 4" descr="Text&#10;&#10;Description automatically generated">
            <a:extLst>
              <a:ext uri="{FF2B5EF4-FFF2-40B4-BE49-F238E27FC236}">
                <a16:creationId xmlns:a16="http://schemas.microsoft.com/office/drawing/2014/main" id="{539A0F87-0853-D049-BA6A-72942F3126E9}"/>
              </a:ext>
            </a:extLst>
          </p:cNvPr>
          <p:cNvPicPr>
            <a:picLocks noChangeAspect="1"/>
          </p:cNvPicPr>
          <p:nvPr/>
        </p:nvPicPr>
        <p:blipFill>
          <a:blip r:embed="rId2"/>
          <a:stretch>
            <a:fillRect/>
          </a:stretch>
        </p:blipFill>
        <p:spPr>
          <a:xfrm>
            <a:off x="9238592" y="610996"/>
            <a:ext cx="2559269" cy="794030"/>
          </a:xfrm>
          <a:prstGeom prst="rect">
            <a:avLst/>
          </a:prstGeom>
        </p:spPr>
      </p:pic>
    </p:spTree>
    <p:extLst>
      <p:ext uri="{BB962C8B-B14F-4D97-AF65-F5344CB8AC3E}">
        <p14:creationId xmlns:p14="http://schemas.microsoft.com/office/powerpoint/2010/main" val="172313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Fire and electrical safety</a:t>
            </a:r>
          </a:p>
        </p:txBody>
      </p:sp>
      <p:sp>
        <p:nvSpPr>
          <p:cNvPr id="3" name="Content Placeholder 2"/>
          <p:cNvSpPr>
            <a:spLocks noGrp="1"/>
          </p:cNvSpPr>
          <p:nvPr>
            <p:ph sz="quarter" idx="13"/>
          </p:nvPr>
        </p:nvSpPr>
        <p:spPr>
          <a:xfrm>
            <a:off x="914400" y="3323562"/>
            <a:ext cx="10363826" cy="3424107"/>
          </a:xfrm>
        </p:spPr>
        <p:txBody>
          <a:bodyPr/>
          <a:lstStyle/>
          <a:p>
            <a:r>
              <a:rPr lang="en-US" sz="1900" dirty="0"/>
              <a:t>Fire extinguishers </a:t>
            </a:r>
            <a:r>
              <a:rPr lang="mr-IN" sz="1900" dirty="0"/>
              <a:t>–</a:t>
            </a:r>
            <a:r>
              <a:rPr lang="en-US" sz="1900" dirty="0"/>
              <a:t> a fire extinguisher is available in your area</a:t>
            </a:r>
          </a:p>
          <a:p>
            <a:r>
              <a:rPr lang="en-US" sz="1900" dirty="0"/>
              <a:t>Fire alarms </a:t>
            </a:r>
            <a:r>
              <a:rPr lang="mr-IN" sz="1900" dirty="0"/>
              <a:t>–</a:t>
            </a:r>
            <a:r>
              <a:rPr lang="en-US" sz="1900" dirty="0"/>
              <a:t> are available to activate the fire alarm system in case of a fire</a:t>
            </a:r>
          </a:p>
          <a:p>
            <a:r>
              <a:rPr lang="en-US" sz="1900" dirty="0"/>
              <a:t>Fire exits </a:t>
            </a:r>
            <a:r>
              <a:rPr lang="mr-IN" sz="1900" dirty="0"/>
              <a:t>–</a:t>
            </a:r>
            <a:r>
              <a:rPr lang="en-US" sz="1900" dirty="0"/>
              <a:t> Locate the closest fire exit </a:t>
            </a:r>
          </a:p>
          <a:p>
            <a:r>
              <a:rPr lang="en-US" sz="1900" dirty="0"/>
              <a:t>Please look on the walls for the fire emergency map showing you the closest exits from a specific location in the hospital</a:t>
            </a:r>
          </a:p>
          <a:p>
            <a:r>
              <a:rPr lang="en-US" sz="1900" dirty="0"/>
              <a:t>All electrical equipment must pass a biomedical electric safety check prior to use including HCP electrical equipment</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64954524"/>
              </p:ext>
            </p:extLst>
          </p:nvPr>
        </p:nvGraphicFramePr>
        <p:xfrm>
          <a:off x="2718148" y="1802085"/>
          <a:ext cx="6755704" cy="1402080"/>
        </p:xfrm>
        <a:graphic>
          <a:graphicData uri="http://schemas.openxmlformats.org/drawingml/2006/table">
            <a:tbl>
              <a:tblPr>
                <a:tableStyleId>{5C22544A-7EE6-4342-B048-85BDC9FD1C3A}</a:tableStyleId>
              </a:tblPr>
              <a:tblGrid>
                <a:gridCol w="3524713">
                  <a:extLst>
                    <a:ext uri="{9D8B030D-6E8A-4147-A177-3AD203B41FA5}">
                      <a16:colId xmlns:a16="http://schemas.microsoft.com/office/drawing/2014/main" val="20000"/>
                    </a:ext>
                  </a:extLst>
                </a:gridCol>
                <a:gridCol w="3230991">
                  <a:extLst>
                    <a:ext uri="{9D8B030D-6E8A-4147-A177-3AD203B41FA5}">
                      <a16:colId xmlns:a16="http://schemas.microsoft.com/office/drawing/2014/main" val="20001"/>
                    </a:ext>
                  </a:extLst>
                </a:gridCol>
              </a:tblGrid>
              <a:tr h="237066">
                <a:tc>
                  <a:txBody>
                    <a:bodyPr/>
                    <a:lstStyle/>
                    <a:p>
                      <a:pPr marL="0" marR="0" algn="ctr">
                        <a:spcBef>
                          <a:spcPts val="0"/>
                        </a:spcBef>
                        <a:spcAft>
                          <a:spcPts val="0"/>
                        </a:spcAft>
                      </a:pPr>
                      <a:r>
                        <a:rPr lang="en-US" sz="2000" b="1" dirty="0">
                          <a:solidFill>
                            <a:srgbClr val="C00000"/>
                          </a:solidFill>
                          <a:effectLst/>
                        </a:rPr>
                        <a:t>In case of a Fire - RACE</a:t>
                      </a:r>
                      <a:endParaRPr lang="en-US" sz="4000" b="1" dirty="0">
                        <a:solidFill>
                          <a:srgbClr val="C00000"/>
                        </a:solidFill>
                        <a:effectLst/>
                        <a:latin typeface="Calibri" charset="0"/>
                        <a:ea typeface="Calibri" charset="0"/>
                        <a:cs typeface="Times New Roman" charset="0"/>
                      </a:endParaRPr>
                    </a:p>
                  </a:txBody>
                  <a:tcPr marL="68580" marR="68580" marT="0" marB="0">
                    <a:solidFill>
                      <a:schemeClr val="bg1">
                        <a:lumMod val="75000"/>
                      </a:schemeClr>
                    </a:solidFill>
                  </a:tcPr>
                </a:tc>
                <a:tc>
                  <a:txBody>
                    <a:bodyPr/>
                    <a:lstStyle/>
                    <a:p>
                      <a:pPr marL="0" marR="0" algn="ctr">
                        <a:spcBef>
                          <a:spcPts val="0"/>
                        </a:spcBef>
                        <a:spcAft>
                          <a:spcPts val="0"/>
                        </a:spcAft>
                      </a:pPr>
                      <a:r>
                        <a:rPr lang="en-US" sz="2000" b="1" dirty="0">
                          <a:solidFill>
                            <a:srgbClr val="C00000"/>
                          </a:solidFill>
                          <a:effectLst/>
                        </a:rPr>
                        <a:t>Using an Extinguisher</a:t>
                      </a:r>
                      <a:r>
                        <a:rPr lang="en-US" sz="2000" b="1" baseline="0" dirty="0">
                          <a:solidFill>
                            <a:srgbClr val="C00000"/>
                          </a:solidFill>
                          <a:effectLst/>
                        </a:rPr>
                        <a:t> - </a:t>
                      </a:r>
                      <a:r>
                        <a:rPr lang="en-US" sz="2000" b="1" dirty="0">
                          <a:solidFill>
                            <a:srgbClr val="C00000"/>
                          </a:solidFill>
                          <a:effectLst/>
                        </a:rPr>
                        <a:t>PASS</a:t>
                      </a:r>
                      <a:endParaRPr lang="en-US" sz="4000" b="1" dirty="0">
                        <a:solidFill>
                          <a:srgbClr val="C00000"/>
                        </a:solidFill>
                        <a:effectLst/>
                        <a:latin typeface="Calibri" charset="0"/>
                        <a:ea typeface="Calibri" charset="0"/>
                        <a:cs typeface="Times New Roman" charset="0"/>
                      </a:endParaRPr>
                    </a:p>
                  </a:txBody>
                  <a:tcPr marL="68580" marR="68580" marT="0" marB="0">
                    <a:solidFill>
                      <a:schemeClr val="bg1">
                        <a:lumMod val="75000"/>
                      </a:schemeClr>
                    </a:solidFill>
                  </a:tcPr>
                </a:tc>
                <a:extLst>
                  <a:ext uri="{0D108BD9-81ED-4DB2-BD59-A6C34878D82A}">
                    <a16:rowId xmlns:a16="http://schemas.microsoft.com/office/drawing/2014/main" val="10000"/>
                  </a:ext>
                </a:extLst>
              </a:tr>
              <a:tr h="255666">
                <a:tc>
                  <a:txBody>
                    <a:bodyPr/>
                    <a:lstStyle/>
                    <a:p>
                      <a:pPr marL="0" marR="0" algn="ctr">
                        <a:spcBef>
                          <a:spcPts val="0"/>
                        </a:spcBef>
                        <a:spcAft>
                          <a:spcPts val="0"/>
                        </a:spcAft>
                      </a:pPr>
                      <a:r>
                        <a:rPr lang="en-US" sz="1800" b="1" dirty="0">
                          <a:effectLst/>
                        </a:rPr>
                        <a:t>R</a:t>
                      </a:r>
                      <a:r>
                        <a:rPr lang="en-US" sz="1800" dirty="0">
                          <a:effectLst/>
                        </a:rPr>
                        <a:t>escue </a:t>
                      </a:r>
                      <a:endParaRPr lang="en-US" sz="4000" dirty="0">
                        <a:effectLst/>
                        <a:latin typeface="Calibri" charset="0"/>
                        <a:ea typeface="Calibri" charset="0"/>
                        <a:cs typeface="Times New Roman" charset="0"/>
                      </a:endParaRPr>
                    </a:p>
                  </a:txBody>
                  <a:tcPr marL="68580" marR="68580" marT="0" marB="0" anchor="ctr">
                    <a:noFill/>
                  </a:tcPr>
                </a:tc>
                <a:tc>
                  <a:txBody>
                    <a:bodyPr/>
                    <a:lstStyle/>
                    <a:p>
                      <a:pPr marL="0" marR="0" algn="ctr">
                        <a:spcBef>
                          <a:spcPts val="0"/>
                        </a:spcBef>
                        <a:spcAft>
                          <a:spcPts val="0"/>
                        </a:spcAft>
                      </a:pPr>
                      <a:r>
                        <a:rPr lang="en-US" sz="1800" b="1" dirty="0">
                          <a:effectLst/>
                        </a:rPr>
                        <a:t>P</a:t>
                      </a:r>
                      <a:r>
                        <a:rPr lang="en-US" sz="1800" dirty="0">
                          <a:effectLst/>
                        </a:rPr>
                        <a:t>ull</a:t>
                      </a:r>
                      <a:endParaRPr lang="en-US" sz="4000" dirty="0">
                        <a:effectLst/>
                        <a:latin typeface="Calibri" charset="0"/>
                        <a:ea typeface="Calibri" charset="0"/>
                        <a:cs typeface="Times New Roman" charset="0"/>
                      </a:endParaRPr>
                    </a:p>
                  </a:txBody>
                  <a:tcPr marL="68580" marR="68580" marT="0" marB="0">
                    <a:noFill/>
                  </a:tcPr>
                </a:tc>
                <a:extLst>
                  <a:ext uri="{0D108BD9-81ED-4DB2-BD59-A6C34878D82A}">
                    <a16:rowId xmlns:a16="http://schemas.microsoft.com/office/drawing/2014/main" val="10001"/>
                  </a:ext>
                </a:extLst>
              </a:tr>
              <a:tr h="150734">
                <a:tc>
                  <a:txBody>
                    <a:bodyPr/>
                    <a:lstStyle/>
                    <a:p>
                      <a:pPr marL="0" marR="0" algn="ctr">
                        <a:spcBef>
                          <a:spcPts val="0"/>
                        </a:spcBef>
                        <a:spcAft>
                          <a:spcPts val="0"/>
                        </a:spcAft>
                      </a:pPr>
                      <a:r>
                        <a:rPr lang="en-US" sz="1800" b="1" dirty="0">
                          <a:effectLst/>
                        </a:rPr>
                        <a:t>A</a:t>
                      </a:r>
                      <a:r>
                        <a:rPr lang="en-US" sz="1800" dirty="0">
                          <a:effectLst/>
                        </a:rPr>
                        <a:t>larm</a:t>
                      </a:r>
                      <a:endParaRPr lang="en-US" sz="4000" dirty="0">
                        <a:effectLst/>
                        <a:latin typeface="Calibri" charset="0"/>
                        <a:ea typeface="Calibri" charset="0"/>
                        <a:cs typeface="Times New Roman" charset="0"/>
                      </a:endParaRPr>
                    </a:p>
                  </a:txBody>
                  <a:tcPr marL="68580" marR="68580" marT="0" marB="0" anchor="ctr">
                    <a:noFill/>
                  </a:tcPr>
                </a:tc>
                <a:tc>
                  <a:txBody>
                    <a:bodyPr/>
                    <a:lstStyle/>
                    <a:p>
                      <a:pPr marL="0" marR="0" algn="ctr">
                        <a:spcBef>
                          <a:spcPts val="0"/>
                        </a:spcBef>
                        <a:spcAft>
                          <a:spcPts val="0"/>
                        </a:spcAft>
                      </a:pPr>
                      <a:r>
                        <a:rPr lang="en-US" sz="1800" b="1" dirty="0">
                          <a:effectLst/>
                        </a:rPr>
                        <a:t>A</a:t>
                      </a:r>
                      <a:r>
                        <a:rPr lang="en-US" sz="1800" dirty="0">
                          <a:effectLst/>
                        </a:rPr>
                        <a:t>im</a:t>
                      </a:r>
                      <a:endParaRPr lang="en-US" sz="4000" dirty="0">
                        <a:effectLst/>
                        <a:latin typeface="Calibri" charset="0"/>
                        <a:ea typeface="Calibri" charset="0"/>
                        <a:cs typeface="Times New Roman" charset="0"/>
                      </a:endParaRPr>
                    </a:p>
                  </a:txBody>
                  <a:tcPr marL="68580" marR="68580" marT="0" marB="0">
                    <a:noFill/>
                  </a:tcPr>
                </a:tc>
                <a:extLst>
                  <a:ext uri="{0D108BD9-81ED-4DB2-BD59-A6C34878D82A}">
                    <a16:rowId xmlns:a16="http://schemas.microsoft.com/office/drawing/2014/main" val="10002"/>
                  </a:ext>
                </a:extLst>
              </a:tr>
              <a:tr h="255666">
                <a:tc>
                  <a:txBody>
                    <a:bodyPr/>
                    <a:lstStyle/>
                    <a:p>
                      <a:pPr marL="0" marR="0" algn="ctr">
                        <a:spcBef>
                          <a:spcPts val="0"/>
                        </a:spcBef>
                        <a:spcAft>
                          <a:spcPts val="0"/>
                        </a:spcAft>
                      </a:pPr>
                      <a:r>
                        <a:rPr lang="en-US" sz="1800" b="1" dirty="0">
                          <a:effectLst/>
                        </a:rPr>
                        <a:t>C</a:t>
                      </a:r>
                      <a:r>
                        <a:rPr lang="en-US" sz="1800" dirty="0">
                          <a:effectLst/>
                        </a:rPr>
                        <a:t>onfine</a:t>
                      </a:r>
                      <a:endParaRPr lang="en-US" sz="4000" dirty="0">
                        <a:effectLst/>
                        <a:latin typeface="Calibri" charset="0"/>
                        <a:ea typeface="Calibri" charset="0"/>
                        <a:cs typeface="Times New Roman" charset="0"/>
                      </a:endParaRPr>
                    </a:p>
                  </a:txBody>
                  <a:tcPr marL="68580" marR="68580" marT="0" marB="0" anchor="ctr">
                    <a:noFill/>
                  </a:tcPr>
                </a:tc>
                <a:tc>
                  <a:txBody>
                    <a:bodyPr/>
                    <a:lstStyle/>
                    <a:p>
                      <a:pPr marL="0" marR="0" algn="ctr">
                        <a:spcBef>
                          <a:spcPts val="0"/>
                        </a:spcBef>
                        <a:spcAft>
                          <a:spcPts val="0"/>
                        </a:spcAft>
                      </a:pPr>
                      <a:r>
                        <a:rPr lang="en-US" sz="1800" b="1" dirty="0">
                          <a:effectLst/>
                        </a:rPr>
                        <a:t>S</a:t>
                      </a:r>
                      <a:r>
                        <a:rPr lang="en-US" sz="1800" dirty="0">
                          <a:effectLst/>
                        </a:rPr>
                        <a:t>queeze</a:t>
                      </a:r>
                      <a:endParaRPr lang="en-US" sz="4000" dirty="0">
                        <a:effectLst/>
                        <a:latin typeface="Calibri" charset="0"/>
                        <a:ea typeface="Calibri" charset="0"/>
                        <a:cs typeface="Times New Roman" charset="0"/>
                      </a:endParaRPr>
                    </a:p>
                  </a:txBody>
                  <a:tcPr marL="68580" marR="68580" marT="0" marB="0">
                    <a:noFill/>
                  </a:tcPr>
                </a:tc>
                <a:extLst>
                  <a:ext uri="{0D108BD9-81ED-4DB2-BD59-A6C34878D82A}">
                    <a16:rowId xmlns:a16="http://schemas.microsoft.com/office/drawing/2014/main" val="10003"/>
                  </a:ext>
                </a:extLst>
              </a:tr>
              <a:tr h="255666">
                <a:tc>
                  <a:txBody>
                    <a:bodyPr/>
                    <a:lstStyle/>
                    <a:p>
                      <a:pPr marL="0" marR="0" algn="ctr">
                        <a:spcBef>
                          <a:spcPts val="0"/>
                        </a:spcBef>
                        <a:spcAft>
                          <a:spcPts val="0"/>
                        </a:spcAft>
                      </a:pPr>
                      <a:r>
                        <a:rPr lang="en-US" sz="1800" b="1" dirty="0">
                          <a:effectLst/>
                        </a:rPr>
                        <a:t>E</a:t>
                      </a:r>
                      <a:r>
                        <a:rPr lang="en-US" sz="1800" dirty="0">
                          <a:effectLst/>
                        </a:rPr>
                        <a:t>xtinguish</a:t>
                      </a:r>
                      <a:endParaRPr lang="en-US" sz="4000" dirty="0">
                        <a:effectLst/>
                        <a:latin typeface="Calibri" charset="0"/>
                        <a:ea typeface="Calibri" charset="0"/>
                        <a:cs typeface="Times New Roman" charset="0"/>
                      </a:endParaRPr>
                    </a:p>
                  </a:txBody>
                  <a:tcPr marL="68580" marR="68580" marT="0" marB="0" anchor="ctr">
                    <a:noFill/>
                  </a:tcPr>
                </a:tc>
                <a:tc>
                  <a:txBody>
                    <a:bodyPr/>
                    <a:lstStyle/>
                    <a:p>
                      <a:pPr marL="0" marR="0" algn="ctr">
                        <a:spcBef>
                          <a:spcPts val="0"/>
                        </a:spcBef>
                        <a:spcAft>
                          <a:spcPts val="0"/>
                        </a:spcAft>
                      </a:pPr>
                      <a:r>
                        <a:rPr lang="en-US" sz="1800" b="1" dirty="0">
                          <a:effectLst/>
                        </a:rPr>
                        <a:t>S</a:t>
                      </a:r>
                      <a:r>
                        <a:rPr lang="en-US" sz="1800" dirty="0">
                          <a:effectLst/>
                        </a:rPr>
                        <a:t>weep</a:t>
                      </a:r>
                      <a:endParaRPr lang="en-US" sz="4000" dirty="0">
                        <a:effectLst/>
                        <a:latin typeface="Calibri" charset="0"/>
                        <a:ea typeface="Calibri" charset="0"/>
                        <a:cs typeface="Times New Roman" charset="0"/>
                      </a:endParaRPr>
                    </a:p>
                  </a:txBody>
                  <a:tcPr marL="68580" marR="68580" marT="0" marB="0">
                    <a:noFill/>
                  </a:tcPr>
                </a:tc>
                <a:extLst>
                  <a:ext uri="{0D108BD9-81ED-4DB2-BD59-A6C34878D82A}">
                    <a16:rowId xmlns:a16="http://schemas.microsoft.com/office/drawing/2014/main" val="10004"/>
                  </a:ext>
                </a:extLst>
              </a:tr>
            </a:tbl>
          </a:graphicData>
        </a:graphic>
      </p:graphicFrame>
      <p:pic>
        <p:nvPicPr>
          <p:cNvPr id="6" name="Picture 5" descr="Text&#10;&#10;Description automatically generated">
            <a:extLst>
              <a:ext uri="{FF2B5EF4-FFF2-40B4-BE49-F238E27FC236}">
                <a16:creationId xmlns:a16="http://schemas.microsoft.com/office/drawing/2014/main" id="{099E0B6B-13C9-804F-A54D-1A309265E7A6}"/>
              </a:ext>
            </a:extLst>
          </p:cNvPr>
          <p:cNvPicPr>
            <a:picLocks noChangeAspect="1"/>
          </p:cNvPicPr>
          <p:nvPr/>
        </p:nvPicPr>
        <p:blipFill>
          <a:blip r:embed="rId2"/>
          <a:stretch>
            <a:fillRect/>
          </a:stretch>
        </p:blipFill>
        <p:spPr>
          <a:xfrm>
            <a:off x="9689028" y="489092"/>
            <a:ext cx="2137737" cy="1312993"/>
          </a:xfrm>
          <a:prstGeom prst="rect">
            <a:avLst/>
          </a:prstGeom>
        </p:spPr>
      </p:pic>
    </p:spTree>
    <p:extLst>
      <p:ext uri="{BB962C8B-B14F-4D97-AF65-F5344CB8AC3E}">
        <p14:creationId xmlns:p14="http://schemas.microsoft.com/office/powerpoint/2010/main" val="165457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C00000"/>
                </a:solidFill>
              </a:rPr>
              <a:t>Other emergency procedures</a:t>
            </a:r>
          </a:p>
        </p:txBody>
      </p:sp>
      <p:sp>
        <p:nvSpPr>
          <p:cNvPr id="3" name="Content Placeholder 2"/>
          <p:cNvSpPr>
            <a:spLocks noGrp="1"/>
          </p:cNvSpPr>
          <p:nvPr>
            <p:ph sz="quarter" idx="13"/>
          </p:nvPr>
        </p:nvSpPr>
        <p:spPr>
          <a:xfrm>
            <a:off x="913775" y="2214694"/>
            <a:ext cx="10363826" cy="4006812"/>
          </a:xfrm>
        </p:spPr>
        <p:txBody>
          <a:bodyPr>
            <a:normAutofit fontScale="85000" lnSpcReduction="20000"/>
          </a:bodyPr>
          <a:lstStyle/>
          <a:p>
            <a:r>
              <a:rPr lang="en-US" dirty="0"/>
              <a:t>In each patient care area on the wall there are emergency procedure posters posted for easy access in case of an emergency</a:t>
            </a:r>
          </a:p>
          <a:p>
            <a:r>
              <a:rPr lang="en-US" dirty="0"/>
              <a:t>Each poster contains information about what to do for the most common emergencies that may arise at MISH:</a:t>
            </a:r>
          </a:p>
          <a:p>
            <a:pPr lvl="1"/>
            <a:r>
              <a:rPr lang="en-US" dirty="0"/>
              <a:t>Code black </a:t>
            </a:r>
            <a:r>
              <a:rPr lang="mr-IN" dirty="0"/>
              <a:t>–</a:t>
            </a:r>
            <a:r>
              <a:rPr lang="en-US" dirty="0"/>
              <a:t> bomb threat</a:t>
            </a:r>
          </a:p>
          <a:p>
            <a:pPr lvl="1"/>
            <a:r>
              <a:rPr lang="en-US" dirty="0"/>
              <a:t>Code Blue </a:t>
            </a:r>
            <a:r>
              <a:rPr lang="mr-IN" dirty="0"/>
              <a:t>–</a:t>
            </a:r>
            <a:r>
              <a:rPr lang="en-US" dirty="0"/>
              <a:t> Unresponsive patient</a:t>
            </a:r>
          </a:p>
          <a:p>
            <a:pPr lvl="1"/>
            <a:r>
              <a:rPr lang="en-US" dirty="0"/>
              <a:t>Code pink </a:t>
            </a:r>
            <a:r>
              <a:rPr lang="mr-IN" dirty="0"/>
              <a:t>–</a:t>
            </a:r>
            <a:r>
              <a:rPr lang="en-US" dirty="0"/>
              <a:t> child abduction</a:t>
            </a:r>
          </a:p>
          <a:p>
            <a:pPr lvl="1"/>
            <a:r>
              <a:rPr lang="en-US" dirty="0"/>
              <a:t>Code red </a:t>
            </a:r>
            <a:r>
              <a:rPr lang="mr-IN" dirty="0"/>
              <a:t>–</a:t>
            </a:r>
            <a:r>
              <a:rPr lang="en-US" dirty="0"/>
              <a:t> fire</a:t>
            </a:r>
          </a:p>
          <a:p>
            <a:pPr lvl="1"/>
            <a:r>
              <a:rPr lang="en-US" dirty="0"/>
              <a:t>code </a:t>
            </a:r>
            <a:r>
              <a:rPr lang="en-US" dirty="0" err="1"/>
              <a:t>graY</a:t>
            </a:r>
            <a:r>
              <a:rPr lang="en-US" dirty="0"/>
              <a:t> </a:t>
            </a:r>
            <a:r>
              <a:rPr lang="mr-IN" dirty="0"/>
              <a:t>–</a:t>
            </a:r>
            <a:r>
              <a:rPr lang="en-US" dirty="0"/>
              <a:t> severe weather</a:t>
            </a:r>
          </a:p>
          <a:p>
            <a:pPr lvl="1"/>
            <a:r>
              <a:rPr lang="en-US" dirty="0"/>
              <a:t>Hazardous </a:t>
            </a:r>
            <a:r>
              <a:rPr lang="mr-IN" dirty="0"/>
              <a:t>–</a:t>
            </a:r>
            <a:r>
              <a:rPr lang="en-US" dirty="0"/>
              <a:t> biohazardous spill (blood)</a:t>
            </a:r>
          </a:p>
          <a:p>
            <a:pPr lvl="1"/>
            <a:r>
              <a:rPr lang="en-US" dirty="0"/>
              <a:t>Code orange </a:t>
            </a:r>
            <a:r>
              <a:rPr lang="mr-IN" dirty="0"/>
              <a:t>–</a:t>
            </a:r>
            <a:r>
              <a:rPr lang="en-US" dirty="0"/>
              <a:t> catastrophic emergency</a:t>
            </a:r>
          </a:p>
          <a:p>
            <a:pPr lvl="1"/>
            <a:r>
              <a:rPr lang="en-US" dirty="0"/>
              <a:t>Code 13 </a:t>
            </a:r>
            <a:r>
              <a:rPr lang="mr-IN" dirty="0"/>
              <a:t>–</a:t>
            </a:r>
            <a:r>
              <a:rPr lang="en-US" dirty="0"/>
              <a:t> belligerent/combative person</a:t>
            </a:r>
          </a:p>
          <a:p>
            <a:pPr lvl="1"/>
            <a:r>
              <a:rPr lang="en-US" dirty="0"/>
              <a:t>Code silver - shooter</a:t>
            </a:r>
          </a:p>
          <a:p>
            <a:pPr lvl="1"/>
            <a:endParaRPr lang="en-US" dirty="0"/>
          </a:p>
          <a:p>
            <a:endParaRPr lang="en-US" dirty="0"/>
          </a:p>
        </p:txBody>
      </p:sp>
      <p:pic>
        <p:nvPicPr>
          <p:cNvPr id="5" name="Picture 4" descr="A picture containing text, red, close&#10;&#10;Description automatically generated">
            <a:extLst>
              <a:ext uri="{FF2B5EF4-FFF2-40B4-BE49-F238E27FC236}">
                <a16:creationId xmlns:a16="http://schemas.microsoft.com/office/drawing/2014/main" id="{684262F5-E709-7A46-85A7-34D67AF90248}"/>
              </a:ext>
            </a:extLst>
          </p:cNvPr>
          <p:cNvPicPr>
            <a:picLocks noChangeAspect="1"/>
          </p:cNvPicPr>
          <p:nvPr/>
        </p:nvPicPr>
        <p:blipFill>
          <a:blip r:embed="rId2"/>
          <a:stretch>
            <a:fillRect/>
          </a:stretch>
        </p:blipFill>
        <p:spPr>
          <a:xfrm>
            <a:off x="9196820" y="636494"/>
            <a:ext cx="2608924" cy="908508"/>
          </a:xfrm>
          <a:prstGeom prst="rect">
            <a:avLst/>
          </a:prstGeom>
        </p:spPr>
      </p:pic>
    </p:spTree>
    <p:extLst>
      <p:ext uri="{BB962C8B-B14F-4D97-AF65-F5344CB8AC3E}">
        <p14:creationId xmlns:p14="http://schemas.microsoft.com/office/powerpoint/2010/main" val="1902190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OBJECTIVES</a:t>
            </a:r>
          </a:p>
        </p:txBody>
      </p:sp>
      <p:sp>
        <p:nvSpPr>
          <p:cNvPr id="3" name="Content Placeholder 2"/>
          <p:cNvSpPr>
            <a:spLocks noGrp="1"/>
          </p:cNvSpPr>
          <p:nvPr>
            <p:ph sz="quarter" idx="13"/>
          </p:nvPr>
        </p:nvSpPr>
        <p:spPr>
          <a:xfrm>
            <a:off x="629276" y="2454180"/>
            <a:ext cx="10648950" cy="3890833"/>
          </a:xfrm>
        </p:spPr>
        <p:txBody>
          <a:bodyPr>
            <a:normAutofit lnSpcReduction="10000"/>
          </a:bodyPr>
          <a:lstStyle/>
          <a:p>
            <a:pPr marL="0" indent="0" fontAlgn="base">
              <a:buNone/>
            </a:pPr>
            <a:r>
              <a:rPr lang="en-US" dirty="0"/>
              <a:t>Upon completion of this online activity, the participant should be able to: </a:t>
            </a:r>
          </a:p>
          <a:p>
            <a:pPr marL="693738" indent="-254000" fontAlgn="base">
              <a:buFont typeface="Courier New" charset="0"/>
              <a:buChar char="o"/>
            </a:pPr>
            <a:r>
              <a:rPr lang="en-US" dirty="0"/>
              <a:t>EXPLAIN the importance of hand hygiene and infection control measures</a:t>
            </a:r>
          </a:p>
          <a:p>
            <a:pPr marL="693738" indent="-254000" fontAlgn="base">
              <a:buFont typeface="Courier New" charset="0"/>
              <a:buChar char="o"/>
            </a:pPr>
            <a:r>
              <a:rPr lang="en-US" dirty="0"/>
              <a:t>Understand the importance and purpose of HIPAA</a:t>
            </a:r>
          </a:p>
          <a:p>
            <a:pPr marL="693738" indent="-254000" fontAlgn="base">
              <a:buFont typeface="Courier New" charset="0"/>
              <a:buChar char="o"/>
            </a:pPr>
            <a:r>
              <a:rPr lang="en-US" dirty="0"/>
              <a:t>Accurately and correctly perform documentation of provided patient care services</a:t>
            </a:r>
          </a:p>
          <a:p>
            <a:pPr marL="693738" indent="-254000" fontAlgn="base">
              <a:buFont typeface="Courier New" charset="0"/>
              <a:buChar char="o"/>
            </a:pPr>
            <a:r>
              <a:rPr lang="en-US" dirty="0"/>
              <a:t>Identify the steps required if you are involved in a blood borne exposure incident.</a:t>
            </a:r>
          </a:p>
          <a:p>
            <a:pPr marL="693738" indent="-254000" fontAlgn="base">
              <a:buFont typeface="Courier New" charset="0"/>
              <a:buChar char="o"/>
            </a:pPr>
            <a:r>
              <a:rPr lang="en-US" dirty="0"/>
              <a:t>Summarize the roles VENDORS might assume in the OR to ensure compliance with policies and maintain positive working relationships.</a:t>
            </a:r>
          </a:p>
          <a:p>
            <a:pPr marL="693738" indent="-254000">
              <a:buFont typeface="Courier New" charset="0"/>
              <a:buChar char="o"/>
            </a:pPr>
            <a:endParaRPr lang="en-US" dirty="0"/>
          </a:p>
        </p:txBody>
      </p:sp>
      <p:pic>
        <p:nvPicPr>
          <p:cNvPr id="5" name="Picture 4" descr="A picture containing indoor, fork&#10;&#10;Description automatically generated">
            <a:extLst>
              <a:ext uri="{FF2B5EF4-FFF2-40B4-BE49-F238E27FC236}">
                <a16:creationId xmlns:a16="http://schemas.microsoft.com/office/drawing/2014/main" id="{6ECD0D3C-D793-7840-B90A-7AD4E16A3DA4}"/>
              </a:ext>
            </a:extLst>
          </p:cNvPr>
          <p:cNvPicPr>
            <a:picLocks noChangeAspect="1"/>
          </p:cNvPicPr>
          <p:nvPr/>
        </p:nvPicPr>
        <p:blipFill>
          <a:blip r:embed="rId2"/>
          <a:stretch>
            <a:fillRect/>
          </a:stretch>
        </p:blipFill>
        <p:spPr>
          <a:xfrm>
            <a:off x="9204727" y="618517"/>
            <a:ext cx="2593095" cy="1724025"/>
          </a:xfrm>
          <a:prstGeom prst="rect">
            <a:avLst/>
          </a:prstGeom>
        </p:spPr>
      </p:pic>
    </p:spTree>
    <p:extLst>
      <p:ext uri="{BB962C8B-B14F-4D97-AF65-F5344CB8AC3E}">
        <p14:creationId xmlns:p14="http://schemas.microsoft.com/office/powerpoint/2010/main" val="153802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HIPAA</a:t>
            </a:r>
          </a:p>
        </p:txBody>
      </p:sp>
      <p:sp>
        <p:nvSpPr>
          <p:cNvPr id="3" name="Content Placeholder 2"/>
          <p:cNvSpPr>
            <a:spLocks noGrp="1"/>
          </p:cNvSpPr>
          <p:nvPr>
            <p:ph sz="quarter" idx="13"/>
          </p:nvPr>
        </p:nvSpPr>
        <p:spPr>
          <a:xfrm>
            <a:off x="913775" y="2287795"/>
            <a:ext cx="10363826" cy="3951688"/>
          </a:xfrm>
        </p:spPr>
        <p:txBody>
          <a:bodyPr>
            <a:normAutofit fontScale="85000" lnSpcReduction="10000"/>
          </a:bodyPr>
          <a:lstStyle/>
          <a:p>
            <a:pPr>
              <a:lnSpc>
                <a:spcPct val="100000"/>
              </a:lnSpc>
            </a:pPr>
            <a:r>
              <a:rPr lang="en-US" dirty="0"/>
              <a:t>HealthCare providers (HCP) are required to follow all privacy rules, and that means they have to understand HIPAA and how it can be violated</a:t>
            </a:r>
          </a:p>
          <a:p>
            <a:pPr>
              <a:lnSpc>
                <a:spcPct val="100000"/>
              </a:lnSpc>
            </a:pPr>
            <a:r>
              <a:rPr lang="en-US" dirty="0"/>
              <a:t>HealthCare providers (HCP) will be familiar with MISH HIPAA policy – part of application process</a:t>
            </a:r>
          </a:p>
          <a:p>
            <a:pPr>
              <a:lnSpc>
                <a:spcPct val="100000"/>
              </a:lnSpc>
            </a:pPr>
            <a:r>
              <a:rPr lang="en-US" dirty="0"/>
              <a:t>HealthCare providers (HCP) will be asked to sign a “vendor confidentiality agreement” – via application process</a:t>
            </a:r>
          </a:p>
          <a:p>
            <a:pPr marL="228600" lvl="1">
              <a:lnSpc>
                <a:spcPct val="100000"/>
              </a:lnSpc>
              <a:spcBef>
                <a:spcPts val="1000"/>
              </a:spcBef>
            </a:pPr>
            <a:r>
              <a:rPr lang="en-US" dirty="0"/>
              <a:t>HealthCare providers (HCP) routinely should not need access to a patient medical history or record, if required please communicate with RN taking care of patient</a:t>
            </a:r>
          </a:p>
          <a:p>
            <a:pPr>
              <a:lnSpc>
                <a:spcPct val="100000"/>
              </a:lnSpc>
            </a:pPr>
            <a:r>
              <a:rPr lang="en-US" dirty="0"/>
              <a:t>obvious restrictions: </a:t>
            </a:r>
          </a:p>
          <a:p>
            <a:pPr lvl="1">
              <a:lnSpc>
                <a:spcPct val="100000"/>
              </a:lnSpc>
            </a:pPr>
            <a:r>
              <a:rPr lang="en-US" dirty="0"/>
              <a:t>no video cameras or photographs </a:t>
            </a:r>
          </a:p>
          <a:p>
            <a:pPr lvl="1">
              <a:lnSpc>
                <a:spcPct val="100000"/>
              </a:lnSpc>
            </a:pPr>
            <a:r>
              <a:rPr lang="en-US" dirty="0"/>
              <a:t>No audio recordings</a:t>
            </a:r>
          </a:p>
          <a:p>
            <a:pPr lvl="1">
              <a:lnSpc>
                <a:spcPct val="100000"/>
              </a:lnSpc>
            </a:pPr>
            <a:r>
              <a:rPr lang="en-US" dirty="0"/>
              <a:t>No patient records may leave hospital premises without approval</a:t>
            </a:r>
          </a:p>
          <a:p>
            <a:pPr lvl="1">
              <a:lnSpc>
                <a:spcPct val="100000"/>
              </a:lnSpc>
            </a:pPr>
            <a:r>
              <a:rPr lang="en-US" dirty="0"/>
              <a:t>No patient information can be released in a conversation, as a text, fax, or a photocopy</a:t>
            </a:r>
          </a:p>
        </p:txBody>
      </p:sp>
      <p:pic>
        <p:nvPicPr>
          <p:cNvPr id="5" name="Picture 4" descr="Graphical user interface, text&#10;&#10;Description automatically generated with medium confidence">
            <a:extLst>
              <a:ext uri="{FF2B5EF4-FFF2-40B4-BE49-F238E27FC236}">
                <a16:creationId xmlns:a16="http://schemas.microsoft.com/office/drawing/2014/main" id="{63B68D1F-2F0F-754A-8E42-BDC1E9BA98D4}"/>
              </a:ext>
            </a:extLst>
          </p:cNvPr>
          <p:cNvPicPr>
            <a:picLocks noChangeAspect="1"/>
          </p:cNvPicPr>
          <p:nvPr/>
        </p:nvPicPr>
        <p:blipFill>
          <a:blip r:embed="rId2"/>
          <a:stretch>
            <a:fillRect/>
          </a:stretch>
        </p:blipFill>
        <p:spPr>
          <a:xfrm>
            <a:off x="8288110" y="545416"/>
            <a:ext cx="3495675" cy="1202371"/>
          </a:xfrm>
          <a:prstGeom prst="rect">
            <a:avLst/>
          </a:prstGeom>
        </p:spPr>
      </p:pic>
    </p:spTree>
    <p:extLst>
      <p:ext uri="{BB962C8B-B14F-4D97-AF65-F5344CB8AC3E}">
        <p14:creationId xmlns:p14="http://schemas.microsoft.com/office/powerpoint/2010/main" val="647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5DE9-AA2C-8B41-8AF0-51DCDA4140CF}"/>
              </a:ext>
            </a:extLst>
          </p:cNvPr>
          <p:cNvSpPr>
            <a:spLocks noGrp="1"/>
          </p:cNvSpPr>
          <p:nvPr>
            <p:ph type="title"/>
          </p:nvPr>
        </p:nvSpPr>
        <p:spPr/>
        <p:txBody>
          <a:bodyPr/>
          <a:lstStyle/>
          <a:p>
            <a:r>
              <a:rPr lang="en-US" b="1" dirty="0">
                <a:solidFill>
                  <a:srgbClr val="C00000"/>
                </a:solidFill>
              </a:rPr>
              <a:t>DOCUMENTATION</a:t>
            </a:r>
          </a:p>
        </p:txBody>
      </p:sp>
      <p:sp>
        <p:nvSpPr>
          <p:cNvPr id="3" name="Content Placeholder 2">
            <a:extLst>
              <a:ext uri="{FF2B5EF4-FFF2-40B4-BE49-F238E27FC236}">
                <a16:creationId xmlns:a16="http://schemas.microsoft.com/office/drawing/2014/main" id="{96A48170-6455-8946-9705-75B62C5EEFE4}"/>
              </a:ext>
            </a:extLst>
          </p:cNvPr>
          <p:cNvSpPr>
            <a:spLocks noGrp="1"/>
          </p:cNvSpPr>
          <p:nvPr>
            <p:ph sz="quarter" idx="13"/>
          </p:nvPr>
        </p:nvSpPr>
        <p:spPr/>
        <p:txBody>
          <a:bodyPr/>
          <a:lstStyle/>
          <a:p>
            <a:r>
              <a:rPr lang="en-US" dirty="0"/>
              <a:t>Always identify patient and patient record with 2 patient identifiers (Name and DOB)</a:t>
            </a:r>
          </a:p>
          <a:p>
            <a:r>
              <a:rPr lang="en-US" dirty="0"/>
              <a:t>Always document patient name and DOB on each paper record</a:t>
            </a:r>
          </a:p>
          <a:p>
            <a:r>
              <a:rPr lang="en-US" dirty="0"/>
              <a:t>Always document your name, time and date on any documentation being completed by you</a:t>
            </a:r>
          </a:p>
          <a:p>
            <a:r>
              <a:rPr lang="en-US" dirty="0"/>
              <a:t>Verify with the nurse caring for the patient whether there are dedicated forms that may be used to document your services, if not a Progress note may be used.</a:t>
            </a:r>
          </a:p>
        </p:txBody>
      </p:sp>
      <p:pic>
        <p:nvPicPr>
          <p:cNvPr id="7" name="Picture 6">
            <a:extLst>
              <a:ext uri="{FF2B5EF4-FFF2-40B4-BE49-F238E27FC236}">
                <a16:creationId xmlns:a16="http://schemas.microsoft.com/office/drawing/2014/main" id="{1BEBDFF5-E3A7-0C41-A461-46A274E41B3A}"/>
              </a:ext>
            </a:extLst>
          </p:cNvPr>
          <p:cNvPicPr>
            <a:picLocks noChangeAspect="1"/>
          </p:cNvPicPr>
          <p:nvPr/>
        </p:nvPicPr>
        <p:blipFill>
          <a:blip r:embed="rId2"/>
          <a:stretch>
            <a:fillRect/>
          </a:stretch>
        </p:blipFill>
        <p:spPr>
          <a:xfrm>
            <a:off x="9221930" y="373365"/>
            <a:ext cx="2781510" cy="1797485"/>
          </a:xfrm>
          <a:prstGeom prst="rect">
            <a:avLst/>
          </a:prstGeom>
        </p:spPr>
      </p:pic>
    </p:spTree>
    <p:extLst>
      <p:ext uri="{BB962C8B-B14F-4D97-AF65-F5344CB8AC3E}">
        <p14:creationId xmlns:p14="http://schemas.microsoft.com/office/powerpoint/2010/main" val="3579620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FBC8-7A06-874E-8365-A70B454A2938}"/>
              </a:ext>
            </a:extLst>
          </p:cNvPr>
          <p:cNvSpPr>
            <a:spLocks noGrp="1"/>
          </p:cNvSpPr>
          <p:nvPr>
            <p:ph type="title"/>
          </p:nvPr>
        </p:nvSpPr>
        <p:spPr/>
        <p:txBody>
          <a:bodyPr/>
          <a:lstStyle/>
          <a:p>
            <a:r>
              <a:rPr lang="en-US" b="1" dirty="0">
                <a:solidFill>
                  <a:srgbClr val="C00000"/>
                </a:solidFill>
              </a:rPr>
              <a:t>Medical Record</a:t>
            </a:r>
          </a:p>
        </p:txBody>
      </p:sp>
      <p:sp>
        <p:nvSpPr>
          <p:cNvPr id="3" name="Content Placeholder 2">
            <a:extLst>
              <a:ext uri="{FF2B5EF4-FFF2-40B4-BE49-F238E27FC236}">
                <a16:creationId xmlns:a16="http://schemas.microsoft.com/office/drawing/2014/main" id="{A22CDCB6-F53F-C24C-84FD-5656A5254210}"/>
              </a:ext>
            </a:extLst>
          </p:cNvPr>
          <p:cNvSpPr>
            <a:spLocks noGrp="1"/>
          </p:cNvSpPr>
          <p:nvPr>
            <p:ph sz="quarter" idx="13"/>
          </p:nvPr>
        </p:nvSpPr>
        <p:spPr/>
        <p:txBody>
          <a:bodyPr/>
          <a:lstStyle/>
          <a:p>
            <a:r>
              <a:rPr lang="en-US" dirty="0"/>
              <a:t>A large part of the medical record is paper.</a:t>
            </a:r>
          </a:p>
          <a:p>
            <a:r>
              <a:rPr lang="en-US" dirty="0"/>
              <a:t>For Parts that are in an electronic medical record – you will need to ask the nurse caring for the patient to provide you with any needed documents, labs, tests or reports to be able to complete your patient assessment and/or provide patient care service.</a:t>
            </a:r>
          </a:p>
        </p:txBody>
      </p:sp>
      <p:pic>
        <p:nvPicPr>
          <p:cNvPr id="5" name="Picture 4" descr="A hand holding a tablet&#10;&#10;Description automatically generated with low confidence">
            <a:extLst>
              <a:ext uri="{FF2B5EF4-FFF2-40B4-BE49-F238E27FC236}">
                <a16:creationId xmlns:a16="http://schemas.microsoft.com/office/drawing/2014/main" id="{63F7E432-2011-1441-92DF-824309D90F8D}"/>
              </a:ext>
            </a:extLst>
          </p:cNvPr>
          <p:cNvPicPr>
            <a:picLocks noChangeAspect="1"/>
          </p:cNvPicPr>
          <p:nvPr/>
        </p:nvPicPr>
        <p:blipFill>
          <a:blip r:embed="rId2"/>
          <a:stretch>
            <a:fillRect/>
          </a:stretch>
        </p:blipFill>
        <p:spPr>
          <a:xfrm>
            <a:off x="8684143" y="618516"/>
            <a:ext cx="3340148" cy="1596177"/>
          </a:xfrm>
          <a:prstGeom prst="rect">
            <a:avLst/>
          </a:prstGeom>
        </p:spPr>
      </p:pic>
    </p:spTree>
    <p:extLst>
      <p:ext uri="{BB962C8B-B14F-4D97-AF65-F5344CB8AC3E}">
        <p14:creationId xmlns:p14="http://schemas.microsoft.com/office/powerpoint/2010/main" val="300405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Basic CODE of conduct</a:t>
            </a:r>
          </a:p>
        </p:txBody>
      </p:sp>
      <p:sp>
        <p:nvSpPr>
          <p:cNvPr id="3" name="Content Placeholder 2"/>
          <p:cNvSpPr>
            <a:spLocks noGrp="1"/>
          </p:cNvSpPr>
          <p:nvPr>
            <p:ph sz="quarter" idx="13"/>
          </p:nvPr>
        </p:nvSpPr>
        <p:spPr>
          <a:xfrm>
            <a:off x="913775" y="2397030"/>
            <a:ext cx="9830425" cy="3513913"/>
          </a:xfrm>
        </p:spPr>
        <p:txBody>
          <a:bodyPr>
            <a:noAutofit/>
          </a:bodyPr>
          <a:lstStyle/>
          <a:p>
            <a:r>
              <a:rPr lang="en-US" sz="1800" dirty="0"/>
              <a:t>All HealthCare providers (HCP) must complete an application and be verified</a:t>
            </a:r>
          </a:p>
          <a:p>
            <a:r>
              <a:rPr lang="en-US" sz="1800" dirty="0"/>
              <a:t>All HCP’s must wear a HCP tag while on premises</a:t>
            </a:r>
          </a:p>
          <a:p>
            <a:r>
              <a:rPr lang="en-US" sz="1800" dirty="0"/>
              <a:t>HCP must disinfect any equipment/Instrumentation prior to use or entry into a patient care area. </a:t>
            </a:r>
          </a:p>
          <a:p>
            <a:r>
              <a:rPr lang="en-US" sz="1800" dirty="0"/>
              <a:t>Any electrical equipment requires a biomedical electrical safety check, within the last 12 months.  Documentation is required.  The equipment can not be used unless documentation available.</a:t>
            </a:r>
          </a:p>
          <a:p>
            <a:r>
              <a:rPr lang="en-US" sz="1800" dirty="0"/>
              <a:t>HCP’s must ensure consent was obtained from the patient for he/she to provide any patient care that requires consent</a:t>
            </a:r>
          </a:p>
        </p:txBody>
      </p:sp>
      <p:pic>
        <p:nvPicPr>
          <p:cNvPr id="5" name="Picture 4" descr="Text&#10;&#10;Description automatically generated with medium confidence">
            <a:extLst>
              <a:ext uri="{FF2B5EF4-FFF2-40B4-BE49-F238E27FC236}">
                <a16:creationId xmlns:a16="http://schemas.microsoft.com/office/drawing/2014/main" id="{BEA0B85C-6890-DD4B-BBBC-932EC03EEBDB}"/>
              </a:ext>
            </a:extLst>
          </p:cNvPr>
          <p:cNvPicPr>
            <a:picLocks noChangeAspect="1"/>
          </p:cNvPicPr>
          <p:nvPr/>
        </p:nvPicPr>
        <p:blipFill>
          <a:blip r:embed="rId2"/>
          <a:stretch>
            <a:fillRect/>
          </a:stretch>
        </p:blipFill>
        <p:spPr>
          <a:xfrm>
            <a:off x="9315450" y="600635"/>
            <a:ext cx="2457450" cy="1337444"/>
          </a:xfrm>
          <a:prstGeom prst="rect">
            <a:avLst/>
          </a:prstGeom>
        </p:spPr>
      </p:pic>
    </p:spTree>
    <p:extLst>
      <p:ext uri="{BB962C8B-B14F-4D97-AF65-F5344CB8AC3E}">
        <p14:creationId xmlns:p14="http://schemas.microsoft.com/office/powerpoint/2010/main" val="207889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Basic code of conduct</a:t>
            </a:r>
          </a:p>
        </p:txBody>
      </p:sp>
      <p:sp>
        <p:nvSpPr>
          <p:cNvPr id="3" name="Content Placeholder 2"/>
          <p:cNvSpPr>
            <a:spLocks noGrp="1"/>
          </p:cNvSpPr>
          <p:nvPr>
            <p:ph sz="quarter" idx="13"/>
          </p:nvPr>
        </p:nvSpPr>
        <p:spPr>
          <a:xfrm>
            <a:off x="914400" y="2574724"/>
            <a:ext cx="10363826" cy="2417728"/>
          </a:xfrm>
        </p:spPr>
        <p:txBody>
          <a:bodyPr>
            <a:normAutofit fontScale="85000" lnSpcReduction="10000"/>
          </a:bodyPr>
          <a:lstStyle/>
          <a:p>
            <a:r>
              <a:rPr lang="en-US" sz="2100" dirty="0"/>
              <a:t>The patient should be informed of the purpose of your visit.</a:t>
            </a:r>
          </a:p>
          <a:p>
            <a:r>
              <a:rPr lang="en-US" sz="2100" dirty="0"/>
              <a:t>Patient questions should be answered to their satisfaction</a:t>
            </a:r>
          </a:p>
        </p:txBody>
      </p:sp>
      <p:pic>
        <p:nvPicPr>
          <p:cNvPr id="4" name="Picture 3" descr="Text&#10;&#10;Description automatically generated with medium confidence">
            <a:extLst>
              <a:ext uri="{FF2B5EF4-FFF2-40B4-BE49-F238E27FC236}">
                <a16:creationId xmlns:a16="http://schemas.microsoft.com/office/drawing/2014/main" id="{33411472-9179-3947-8C81-544CCBA6D06B}"/>
              </a:ext>
            </a:extLst>
          </p:cNvPr>
          <p:cNvPicPr>
            <a:picLocks noChangeAspect="1"/>
          </p:cNvPicPr>
          <p:nvPr/>
        </p:nvPicPr>
        <p:blipFill>
          <a:blip r:embed="rId2"/>
          <a:stretch>
            <a:fillRect/>
          </a:stretch>
        </p:blipFill>
        <p:spPr>
          <a:xfrm>
            <a:off x="9163050" y="491355"/>
            <a:ext cx="2457450" cy="1337444"/>
          </a:xfrm>
          <a:prstGeom prst="rect">
            <a:avLst/>
          </a:prstGeom>
        </p:spPr>
      </p:pic>
    </p:spTree>
    <p:extLst>
      <p:ext uri="{BB962C8B-B14F-4D97-AF65-F5344CB8AC3E}">
        <p14:creationId xmlns:p14="http://schemas.microsoft.com/office/powerpoint/2010/main" val="695348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Basic code of conduct</a:t>
            </a:r>
          </a:p>
        </p:txBody>
      </p:sp>
      <p:sp>
        <p:nvSpPr>
          <p:cNvPr id="3" name="Content Placeholder 2"/>
          <p:cNvSpPr>
            <a:spLocks noGrp="1"/>
          </p:cNvSpPr>
          <p:nvPr>
            <p:ph sz="quarter" idx="13"/>
          </p:nvPr>
        </p:nvSpPr>
        <p:spPr>
          <a:xfrm>
            <a:off x="914400" y="2683176"/>
            <a:ext cx="10363826" cy="1491648"/>
          </a:xfrm>
        </p:spPr>
        <p:txBody>
          <a:bodyPr>
            <a:noAutofit/>
          </a:bodyPr>
          <a:lstStyle/>
          <a:p>
            <a:r>
              <a:rPr lang="en-US" sz="1800" dirty="0"/>
              <a:t>wandering throughout the department, or throughout the facility is prohibited</a:t>
            </a:r>
          </a:p>
          <a:p>
            <a:r>
              <a:rPr lang="en-US" sz="1800" dirty="0"/>
              <a:t>conducting unauthorized selling, marketing, or lobbying is prohibited</a:t>
            </a:r>
          </a:p>
        </p:txBody>
      </p:sp>
      <p:pic>
        <p:nvPicPr>
          <p:cNvPr id="4" name="Picture 3" descr="Text&#10;&#10;Description automatically generated with medium confidence">
            <a:extLst>
              <a:ext uri="{FF2B5EF4-FFF2-40B4-BE49-F238E27FC236}">
                <a16:creationId xmlns:a16="http://schemas.microsoft.com/office/drawing/2014/main" id="{D7DF2272-8C1B-664E-8BA6-108A895327BE}"/>
              </a:ext>
            </a:extLst>
          </p:cNvPr>
          <p:cNvPicPr>
            <a:picLocks noChangeAspect="1"/>
          </p:cNvPicPr>
          <p:nvPr/>
        </p:nvPicPr>
        <p:blipFill>
          <a:blip r:embed="rId2"/>
          <a:stretch>
            <a:fillRect/>
          </a:stretch>
        </p:blipFill>
        <p:spPr>
          <a:xfrm>
            <a:off x="9315450" y="600635"/>
            <a:ext cx="2457450" cy="1337444"/>
          </a:xfrm>
          <a:prstGeom prst="rect">
            <a:avLst/>
          </a:prstGeom>
        </p:spPr>
      </p:pic>
    </p:spTree>
    <p:extLst>
      <p:ext uri="{BB962C8B-B14F-4D97-AF65-F5344CB8AC3E}">
        <p14:creationId xmlns:p14="http://schemas.microsoft.com/office/powerpoint/2010/main" val="144439307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Droplet</Template>
  <TotalTime>1469</TotalTime>
  <Words>1986</Words>
  <Application>Microsoft Macintosh PowerPoint</Application>
  <PresentationFormat>Widescreen</PresentationFormat>
  <Paragraphs>165</Paragraphs>
  <Slides>27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Courier New</vt:lpstr>
      <vt:lpstr>Tw Cen MT</vt:lpstr>
      <vt:lpstr>Droplet</vt:lpstr>
      <vt:lpstr>Welcome to HealthCare Provider TRAINING</vt:lpstr>
      <vt:lpstr>introduction</vt:lpstr>
      <vt:lpstr>OBJECTIVES</vt:lpstr>
      <vt:lpstr>HIPAA</vt:lpstr>
      <vt:lpstr>DOCUMENTATION</vt:lpstr>
      <vt:lpstr>Medical Record</vt:lpstr>
      <vt:lpstr>Basic CODE of conduct</vt:lpstr>
      <vt:lpstr>Basic code of conduct</vt:lpstr>
      <vt:lpstr>Basic code of conduct</vt:lpstr>
      <vt:lpstr>Basic code of conduct</vt:lpstr>
      <vt:lpstr>Basic code of conduct</vt:lpstr>
      <vt:lpstr>COVID-19</vt:lpstr>
      <vt:lpstr>Clean – aseptic - sterile</vt:lpstr>
      <vt:lpstr>ASEPTIC TECHNIQUE</vt:lpstr>
      <vt:lpstr>Sterile Field(s)</vt:lpstr>
      <vt:lpstr>STERILE FIELD(s)</vt:lpstr>
      <vt:lpstr>ASeptic ATTIRE</vt:lpstr>
      <vt:lpstr>UNIVERSAL PRECAUTIONS</vt:lpstr>
      <vt:lpstr>UNIVERSAL PRECAUTIONS</vt:lpstr>
      <vt:lpstr>Protection - BLOOD BORNE PATHOGENS</vt:lpstr>
      <vt:lpstr>Infection control policies</vt:lpstr>
      <vt:lpstr>Hand hygiene</vt:lpstr>
      <vt:lpstr>Hand washing technique</vt:lpstr>
      <vt:lpstr>Hand sanitizer use INSTRUCTIONS</vt:lpstr>
      <vt:lpstr>Radiation safety</vt:lpstr>
      <vt:lpstr>Fire and electrical safety</vt:lpstr>
      <vt:lpstr>Other emergency procedures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VENDOR TRAINING</dc:title>
  <dc:creator>Wanda Kaniewski</dc:creator>
  <cp:lastModifiedBy>Wanda Kaniewski</cp:lastModifiedBy>
  <cp:revision>56</cp:revision>
  <dcterms:created xsi:type="dcterms:W3CDTF">2019-02-23T22:47:20Z</dcterms:created>
  <dcterms:modified xsi:type="dcterms:W3CDTF">2021-01-17T21:28:31Z</dcterms:modified>
</cp:coreProperties>
</file>